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531" r:id="rId5"/>
    <p:sldId id="256" r:id="rId6"/>
    <p:sldId id="257" r:id="rId7"/>
    <p:sldId id="258" r:id="rId8"/>
    <p:sldId id="259" r:id="rId9"/>
    <p:sldId id="260" r:id="rId10"/>
    <p:sldId id="522" r:id="rId11"/>
    <p:sldId id="523" r:id="rId12"/>
    <p:sldId id="524" r:id="rId13"/>
    <p:sldId id="525" r:id="rId14"/>
    <p:sldId id="521" r:id="rId15"/>
    <p:sldId id="261" r:id="rId16"/>
    <p:sldId id="270" r:id="rId17"/>
    <p:sldId id="262" r:id="rId18"/>
    <p:sldId id="263" r:id="rId19"/>
    <p:sldId id="264" r:id="rId20"/>
    <p:sldId id="528" r:id="rId21"/>
    <p:sldId id="265" r:id="rId22"/>
    <p:sldId id="269" r:id="rId23"/>
    <p:sldId id="271" r:id="rId24"/>
    <p:sldId id="272" r:id="rId25"/>
    <p:sldId id="273" r:id="rId26"/>
    <p:sldId id="267" r:id="rId27"/>
    <p:sldId id="274" r:id="rId28"/>
    <p:sldId id="526" r:id="rId29"/>
    <p:sldId id="275" r:id="rId30"/>
    <p:sldId id="266" r:id="rId31"/>
    <p:sldId id="276" r:id="rId32"/>
    <p:sldId id="278" r:id="rId33"/>
    <p:sldId id="529" r:id="rId34"/>
    <p:sldId id="277" r:id="rId35"/>
    <p:sldId id="530" r:id="rId36"/>
    <p:sldId id="268" r:id="rId37"/>
    <p:sldId id="519" r:id="rId38"/>
    <p:sldId id="5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1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47 358 24575,'0'8'0,"0"5"0,0-3 0,0 9 0,0-10 0,0 10 0,0-5 0,0 6 0,0-6 0,0 13 0,0-15 0,0 15 0,0-12 0,0 4 0,0-4 0,0 3 0,0-3 0,0 10 0,0-5 0,0 5 0,0-5 0,0-1 0,0 0 0,0 1 0,0-1 0,0 1 0,0-1 0,-4 0 0,3-4 0,-4 3 0,5-3 0,0 4 0,0-4 0,0 3 0,0-3 0,0-1 0,0 0 0,-4-1 0,3-3 0,-3 4 0,4-6 0,0 6 0,0-4 0,-4 3 0,3-4 0,-3 0 0,4-1 0,-4 1 0,3 0 0,-3 0 0,4-1 0,0 5 0,-4-7 0,3 6 0,-3-8 0,4 5 0,0-1 0,0 1 0,0-1 0,0 0 0,0 0 0,0 0 0,0 1 0,0-1 0,0 0 0,0 0 0,0 1 0,0-1 0,0 0 0,0 0 0,0 0 0,0 0 0,7-3 0,12-2 0,1-7 0,13-2 0,-6 1 0,5-5 0,0 4 0,6-5 0,-5 0 0,12 5 0,23-4 0,-7 8 0,22-3 0,-12 5 0,-6 0 0,23 0 0,-29 0 0,57 0 0,-34 0 0,39 0 0,-21 0 0,11 0 0,-8 0 0,18 0 0,-42 0 0,26 0 0,-28 0 0,15 6 0,-2-4 0,-9 10 0,0-5 0,-8 6 0,5 0 0,-13-6 0,14 5 0,-15-10 0,34 10 0,-36-10 0,34 5 0,-39-7 0,22 0 0,-14 0 0,14 0 0,-22 0 0,12 0 0,-13 5 0,-1-3 0,6 3 0,-13-5 0,13 6 0,-6-5 0,8 5 0,0-6 0,-1 0 0,1 0 0,8 0 0,-7 0 0,0 0 0,-3 0 0,-13 0 0,13 0 0,-13 0 0,5 0 0,14 0 0,-15 0 0,15 0 0,-21 0 0,8 0 0,-7 0 0,14 0 0,-5 0 0,6 0 0,-6 0 0,5 0 0,-6 0 0,1 0 0,-3 0 0,-6-5 0,-1 3 0,0-3 0,0 5 0,1 0 0,-1 0 0,0 0 0,1 0 0,-1 0 0,0 0 0,8 0 0,-6 0 0,6 0 0,-1 0 0,-5 0 0,6 0 0,-8 0 0,1 0 0,-1 0 0,0 5 0,1 2 0,-7-1 0,18 9 0,-14-7 0,10 3 0,-10-6 0,-10-1 0,4-2 0,-6 2 0,6-4 0,2 5 0,7-3 0,-1 3 0,1-5 0,6 0 0,-5 0 0,6 0 0,-1 0 0,-5 0 0,13 0 0,-13 0 0,-1 0 0,-2 0 0,-5 0 0,0 0 0,-2 0 0,1 0 0,-6 0 0,6 0 0,-8 0 0,1 0 0,0 0 0,0 0 0,0-5 0,0-1 0,0-5 0,0 5 0,0 2 0,0-1 0,0 4 0,8-4 0,-6 5 0,1 0 0,-15 0 0,-1 0 0,-5 0 0,1 0 0,-1 0 0,-6 0 0,1 0 0,-4-7 0,-5 1 0,-6-11 0,-3 7 0,0-8 0,-1 3 0,5 0 0,-4-3 0,8 3 0,-8-4 0,8-1 0,-3 1 0,4-1 0,0 5 0,0-3 0,0 8 0,0-8 0,0 7 0,0-2 0,0-1 0,0 4 0,0-3 0,0-1 0,0 4 0,0-8 0,0 8 0,0-9 0,0 9 0,0-3 0,0-1 0,0 4 0,0-4 0,0 6 0,0-1 0,0 0 0,0 0 0,0 0 0,0 0 0,0 0 0,0 1 0,0-1 0,3 0 0,2 1 0,0 0 0,-2-1 0,1 4 0,-3-2 0,3 2 0,-4-4 0,0 1 0,0-1 0,0 0 0,4 0 0,-3 1 0,3-1 0,-4 0 0,0 0 0,0 0 0,0 0 0,0 1 0,0-1 0,0 0 0,0 0 0,0 0 0,0 0 0,0 1 0,0-1 0,0 0 0,0-5 0,0 4 0,0-8 0,0 8 0,0-4 0,0 0 0,0 4 0,0-3 0,0 4 0,0 0 0,0 0 0,0 0 0,0 0 0,0 0 0,0 1 0,0-1 0,0 1 0,0-1 0,0 1 0,0-1 0,0 1 0,0 0 0,-4 4 0,-1 0 0,-3 4 0,-1 0 0,-4 0 0,2 0 0,-12 0 0,-6 0 0,-4 5 0,-12 6 0,-11 8 0,6 0 0,-45 8 0,25-13 0,-38 7 0,15-13-872,-29-2 872,60-5 0,-3-2 0,-7 2 0,-3-2 0,-3-2 0,-3-2-703,-5-2 0,-2-4 703,-5-2 0,-1-1 0,-6-4 0,-1-1 0,2-3 0,-1 0 0,0 2 0,0 1 0,0 1 0,1 0 0,4 0 0,1 3 0,7 5 0,2 0 0,3-2 0,5 0-361,-33-3 361,46 7 0,1 1 0,-33-8 0,-17 0 0,11 7 0,3 2 0,16 0 0,-7 4 0,-10-11 0,30 12 0,-44-13 0,44 6 0,-39-7 0,41 3 0,-18-2 793,28 7-793,-12-4 1439,7 4-1439,0-6 407,0 1-407,8 5 0,-6-5 0,12 11 0,-11-5 0,11 6 0,-11 0 0,11 0 0,-12 0 0,13-5 0,-13 4 0,13-4 0,-5 5 0,6 0 0,-6 0 0,5 0 0,-6 0 0,8 0 0,-1 0 0,1 0 0,-1 0 0,1 0 0,-8 0 0,5 0 0,-4 0 0,-1 0 0,6 0 0,-6 0 0,1 0 0,4 0 0,-4 0 0,6 0 0,1 5 0,6-4 0,-26 15 0,27-14 0,-20 13 0,21-14 0,4 9 0,-11-4 0,12 0 0,-12-1 0,11-5 0,-11 5 0,5-3 0,-6 3 0,5-5 0,-3 0 0,4 5 0,-7-4 0,0 4 0,7-5 0,-5 5 0,12-3 0,-6 3 0,7 0 0,0-4 0,6 8 0,-5-8 0,10 3 0,-4-4 0,5 4 0,1-2 0,4 2 0,1-4 0,1 0 0,3 4 0,-4-3 0,6 2 0,-1 1 0,0-3 0,0 3 0,1 0 0,-1-3 0,0 3 0,1-4 0,-1 0 0,1 0 0,-1 0 0,0 0 0,1 0 0,-1 0 0,1 0 0,-1 0 0,4 4 0,2 0 0,3 5 0,0-1 0,0 1 0,0-1 0,0 1 0,0-1 0,0 1 0,0-1 0,0 1 0,0-1 0,0 1 0,0 0 0,0-1 0,0 1 0,-4-1 0,-1 1 0,0-1 0,-2 0 0,6 0 0,-3 0 0,4 0 0,-4-3 0,4-2 0,-4-3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1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24575,'0'10'0,"0"2"0,0 4 0,0-1 0,0 1 0,0 0 0,0 4 0,0-3 0,0 3 0,0 0 0,0-3 0,0 8 0,0-4 0,0 1 0,0-2 0,0-4 0,0-4 0,0 2 0,0-2 0,0 0 0,0 3 0,0-3 0,0 0 0,0 3 0,0-3 0,0 3 0,0 1 0,0 0 0,0 4 0,0-3 0,0 3 0,0-4 0,0-4 0,0 2 0,0-2 0,0 4 0,0 4 0,0-3 0,0 8 0,0-8 0,0 3 0,0 0 0,0-3 0,0 4 0,0-6 0,0 1 0,0 0 0,0 0 0,0-1 0,0 1 0,0 0 0,0-1 0,0 1 0,0 0 0,0 0 0,0-4 0,0 2 0,0-2 0,0 0 0,0-1 0,0-4 0,0 0 0,0 0 0,0 1 0,0-1 0,0 0 0,0 0 0,0 0 0,0 0 0,0 4 0,0-3 0,0 3 0,0-4 0,0 0 0,0 0 0,0 0 0,0 1 0,0-1 0,0 4 0,0-3 0,0 10 0,0-6 0,0 3 0,0 0 0,0-3 0,4 4 0,-4-1 0,4 6 0,-4-4 0,0 3 0,0-4 0,0-1 0,0 1 0,0 0 0,0-1 0,0-3 0,0 3 0,0-7 0,0 7 0,0-7 0,0 3 0,0-4 0,0 0 0,0 0 0,0 0 0,3-3 0,0 0 0,4-4 0,0 0 0,0 0 0,0 0 0,0 0 0,4-8 0,1 3 0,8-10 0,2 1 0,4-3 0,11-6 0,9 2 0,13-5 0,6 9 0,8-4 0,10 8 0,1 1-575,13 1 575,-5 9 0,-38-1 0,1 1 0,-5 1 0,2 2 0,6-1 0,1 0 0,-8 0 0,0 0 0,35 0 0,8 0 0,-23 0 0,19 0 0,-8 0 0,-7 0 0,-3 0 0,-6 0 0,-7 4 0,-1-3 0,-8 4 0,1-1 575,-6-2-575,-2 2 0,-5 0 0,-6 1 0,5 0 0,-5 3 0,0-3 0,-1 0 0,1 3 0,-5-3 0,4 4 0,0 0 0,-4 0 0,4 0 0,-5-1 0,-4-3 0,2-1 0,-2 0 0,3-3 0,-3 3 0,2-4 0,-7 0 0,8 0 0,-8 0 0,3 0 0,-4 0 0,-4 3 0,3-2 0,-7 2 0,3-3 0,-4 0 0,0 0 0,0 0 0,0 0 0,-3-6 0,-1-3 0,-3-10 0,0 2 0,0-7 0,0 2 0,0-4 0,0-5 0,0 4 0,0-10 0,0 5 0,0-12 0,0 5 0,0-11 0,0 11 0,0-4 0,4 5 0,1 0 0,4 1 0,1-1 0,-1 6 0,0-5 0,0 10 0,-4-9 0,-1 8 0,-4-8 0,4 9 0,-4-5 0,4 6 0,-4 0 0,0 0 0,0 1 0,0-1 0,0 4 0,0-3 0,0 8 0,0-7 0,0 7 0,0-4 0,0 1 0,0 3 0,0-3 0,0 4 0,0-4 0,0 3 0,0-4 0,4 5 0,-3 0 0,2 1 0,-3-1 0,4 0 0,-3 0 0,2 0 0,-3 4 0,0-3 0,3 7 0,-2-7 0,2 7 0,-3-3 0,0 4 0,0 0 0,0 0 0,0-1 0,0 1 0,-6 4 0,2-1 0,-6 4 0,-1 0 0,-2 0 0,-7 0 0,-1 8 0,-5-2 0,-5 11 0,-2-3 0,-11 6 0,5-6 0,-10 1 0,4-5 0,-13-5 0,-8 0 0,-1-5 0,-14 0 0,6 0 0,-15 0-718,-2-11 718,43 7 0,-2-1 0,-3-3 0,-1-2 0,4 0 0,0 2-121,-36-1 121,1-7 0,10 9 0,-1 0 0,-4-3 0,15 8 0,1-7 0,6 7 0,1-2 0,7 4 0,6 0 713,1 0-713,6 0 126,1 0-126,4 0 0,2 0 0,5 0 0,0 0 0,0 0 0,0 0 0,5 0 0,-9 0 0,7 0 0,-14 0 0,10 0 0,-9-5 0,3 4 0,-4-7 0,4 7 0,-3-3 0,3-1 0,1 4 0,1-3 0,5 0 0,0 3 0,0-3 0,4 4 0,-3 0 0,12 0 0,-6 0 0,7 0 0,0 0 0,1 0 0,4 0 0,-1 0 0,1 0 0,0 0 0,0 0 0,0 0 0,1 0 0,-1 0 0,3 3 0,1 1 0,3 2 0,0 1 0,0 0 0,0 0 0,0 0 0,0 0 0,0 0 0,0 0 0,0 0 0,0 1 0,0-1 0,0 0 0,0 4 0,0-3 0,0 3 0,0-4 0,0 0 0,0 0 0,0 0 0,0 0 0,0 0 0,0 1 0,0-2 0,0 1 0,3-3 0,1-1 0,7-3 0,-6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2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1 263 24575,'0'15'0,"0"-3"0,0 13 0,0-3 0,0 3 0,0 1 0,0 5 0,0-3 0,0 8 0,0-13 0,0 7 0,0-14 0,0 5 0,0-1 0,0-3 0,0 3 0,0-4 0,0 0 0,0-1 0,0 1 0,0 0 0,0-1 0,0 1 0,0 4 0,0-3 0,0 8 0,0-8 0,0 8 0,0-8 0,0 7 0,0-7 0,0 8 0,0-8 0,0 8 0,0-4 0,0 10 0,0-4 0,0 4 0,0-5 0,0 5 0,0-4 0,0 4 0,0-5 0,0 0 0,0 0 0,0-5 0,4 4 0,-3-3 0,2 3 0,1 1 0,-3-4 0,3 2 0,-4-2 0,0-1 0,4-1 0,-4-4 0,4 0 0,-4-4 0,3 3 0,-2-7 0,3 10 0,-4-10 0,3 10 0,-2-10 0,3 3 0,-4-3 0,0-1 0,0 0 0,2-3 0,2-2 0,3-2 0,0 0 0,0 0 0,4 0 0,1-7 0,8 2 0,2-11 0,8 2 0,15-10 0,16 1 0,-4 10 0,6 2-651,1 1 1,2 1 650,9 4 0,4 2-1092,4-4 0,2 0 1092,-1 2 0,0 1 0,10 0 0,2-1 0,-26 2 0,0 1 0,0 0 0,25 2 0,0 0 0,4 0 0,0 0 0,-15 0 0,-2 0-697,-1 0 1,-2 0 696,-11 0 0,-5 0-787,35 0 787,-31 0 0,-3 0 0,13 0 332,-13-3 0,-2 0-332,2 2 1989,21-4-1989,-30 0 1559,18-1-1559,-8-1 1012,-6-2-1012,-2 8 441,-6-8-441,-6 8 0,-1-4 0,-12 1 0,4 3 0,-8-3 0,2 4 0,-8 0 0,3 0 0,-9 0 0,12 0 0,-15 0 0,15 0 0,-18 0 0,7 0 0,-10 0 0,0 0 0,-3-3 0,-1 0 0,-3-4 0,0 0 0,0 0 0,0-4 0,0 2 0,0-10 0,0 6 0,0-12 0,0 8 0,0-13 0,-4 7 0,3-8 0,-7 0 0,7-8 0,-3 0 0,4-5 0,0 1 0,0 4 0,0-5 0,-4 6 0,3 0 0,-4 1 0,5-1 0,0 0 0,0 1 0,0 4 0,0-3 0,0 8 0,0-8 0,0 9 0,0-4 0,0 5 0,0 0 0,0 0 0,0 0 0,-3 0 0,2 5 0,-7-4 0,3 8 0,1-3 0,-3 4 0,6 0 0,-3 0 0,4 4 0,0-3 0,0 7 0,0-3 0,0 4 0,-3 0 0,2-1 0,-2 1 0,3 0 0,0 0 0,0 1 0,0-1 0,0 0 0,0 0 0,0 0 0,-3 4 0,-5 0 0,-8 3 0,-11 0 0,-11 0 0,-7 0 0,-13 5 0,-8 1 0,-17 6-481,33-6 0,-1 0 481,-3-2 0,-3-1 0,-6 0 0,-3 0 0,-3-2 0,-3-2-883,-3-1 1,-3-3 882,-8-1 0,-1-3 0,4-2 0,1-1 0,-5-3 0,0-1 0,4 1 0,3 1 0,20 5 0,1 1-279,-9-2 0,3 1 279,-22 2 0,36 4 0,1-1 0,-32-7 0,8 10 0,15-4 847,2 5-847,12 0 1795,1 0-1795,6 0 643,6 0-643,0 0 0,7 0 0,3 0 0,2 0 0,4 0 0,-4 0 0,6 0 0,-5 0 0,7 0 0,-8 0 0,3 0 0,-4 4 0,6-4 0,-6 4 0,0-4 0,-1 0 0,-2 0 0,2 0 0,-4 0 0,0 0 0,0 0 0,0 0 0,0 0 0,0 0 0,0 0 0,5 0 0,1 3 0,-1-2 0,4 6 0,1-3 0,1 4 0,7-1 0,-3 1 0,0-1 0,2-3 0,-2 3 0,4-3 0,0 0 0,3 2 0,-2-2 0,-2 3 0,0 0 0,-2-3 0,3 2 0,0-5 0,-1 6 0,1-3 0,0 0 0,-4 2 0,3-5 0,-7 3 0,7-4 0,-3 0 0,0 0 0,2 0 0,-5 0 0,5 0 0,-2 0 0,4 0 0,0 0 0,0 0 0,0 0 0,0 0 0,0 0 0,0 0 0,0 0 0,1 0 0,-1 0 0,3 3 0,-2-2 0,2 5 0,-3-3 0,4 4 0,0 0 0,3 0 0,0 0 0,0 0 0,0 0 0,0 4 0,0-3 0,0 7 0,0-7 0,3 3 0,-2-4 0,5 4 0,-5-3 0,3 3 0,-4-4 0,0 0 0,0 0 0,0 0 0,0 0 0,0 0 0,0 0 0,2-3 0,2 0 0,3-8 0,0 0 0,-3 0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4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1659 0 24575,'-26'0'0,"-11"5"0,-3 5 0,-11 10 0,0 6 0,-9 17 0,7-9 0,-8 15 0,1-10 0,3 5 0,-4 1 0,6-1 0,-2 7 0,7-1 0,-5 1 0,21-10 0,-10-1 0,14-10 0,-12 15 0,11-14 0,-8 14 0,13-11 0,-8 1 0,5-1 0,1-6 0,4-1 0,-2-4 0,8-2 0,-2-5 0,4-4 0,0 3 0,1-6 0,2 2 0,-1 0 0,5-3 0,-5 4 0,1-5 0,1 5 0,-3-4 0,3 4 0,0-5 0,-3 1 0,7-1 0,-7 1 0,7-1 0,-7 1 0,7-1 0,-2 0 0,3-3 0,0 2 0,-1-5 0,-3 6 0,3-4 0,-3 2 0,4 1 0,0-2 0,0 0 0,3 2 0,-3-2 0,3 3 0,-3 0 0,-4 1 0,3-1 0,-3 0 0,4 0 0,-4 1 0,2-1 0,-2 1 0,4-1 0,0 0 0,3 0 0,-3 0 0,3 0 0,0 0 0,-2 0 0,5 0 0,-5-3 0,5 3 0,-5-6 0,6-1 0,-3-12 0,3-1 0,0-12 0,0 3 0,0-4 0,0-5 0,3 4 0,-2-4 0,7 5 0,-7 0 0,7 0 0,-7 4 0,3-3 0,-1 4 0,-2 0 0,7-4 0,-7 8 0,6-3 0,-6 8 0,3-3 0,-4 7 0,0-3 0,0 10 0,-4 5 0,4 7 0,-7 4 0,6 1 0,-3 0 0,4 4 0,-3 1 0,2 5 0,-3 0 0,4 0 0,0 4 0,0-4 0,-4 4 0,3-6 0,-3 2 0,4-1 0,0-3 0,0-2 0,0-4 0,0-1 0,0 1 0,0 0 0,0-4 0,0 2 0,0-5 0,0 5 0,0-6 0,0 3 0,0-4 0,0 1 0,0-1 0,0 0 0,0 0 0,0 0 0,0 0 0,3-4 0,-2 3 0,5-5 0,-2 2 0,3-3 0,0 0 0,1 0 0,3 0 0,5 0 0,5 0 0,10 0 0,-3-4 0,8-1 0,16-10 0,-15 8 0,32-8 0,-28 14 0,11-4 0,-3 5 0,-15 0 0,8 0 0,-14 0 0,-2 0 0,-6 0 0,-8 0 0,-1 0 0,-4 0 0,-3-3 0,-8-2 0,3 2 0,-6-1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4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24575,'37'0'0,"3"0"0,17 10 0,2 7 0,13 11 0,-11 4 0,-7-9 0,-6 5 0,-14-16 0,15 16 0,-15-13 0,8 5 0,-9-3 0,10-2 0,-9-1 0,3 4 0,-11-8 0,0 6 0,5-2 0,-8 3 0,7-3 0,-14 1 0,5-6 0,-6 6 0,1-7 0,0 7 0,0-3 0,-1 1 0,1 2 0,4-6 0,-3 6 0,8-6 0,-8 6 0,8-6 0,-9 6 0,9-1 0,-8-2 0,8 4 0,-8-7 0,3 3 0,-4-4 0,-1 0 0,1 0 0,-4-1 0,3 1 0,-7-1 0,3 1 0,-4-1 0,4 0 0,-3 1 0,3-1 0,-4 0 0,4-3 0,-3 2 0,3-2 0,-4 3 0,0 1 0,0-1 0,1 0 0,-1-3 0,0 2 0,0-2 0,0 3 0,0-3 0,0 2 0,0-2 0,0 4 0,1-1 0,-1 0 0,0-3 0,0 2 0,0-2 0,0 0 0,0 2 0,0-5 0,0 2 0,-3 0 0,2-2 0,-2 2 0,0 1 0,3-4 0,-4 3 0,1 1 0,2-4 0,-2 4 0,3-4 0,0 0 0,0 0 0,0 3 0,0-2 0,0 2 0,0 0 0,0-3 0,0 3 0,-3 1 0,2-4 0,-5 7 0,6-7 0,-4 4 0,4-4 0,-6-3 0,-2-1 0,-11-12 0,0 3 0,-10-13 0,4 5 0,-4-6 0,5 1 0,0 4 0,0-3 0,4 4 0,1-1 0,3 2 0,1 0 0,3 3 0,2-4 0,3 5 0,0 4 0,0-3 0,0 3 0,0-3 0,0 3 0,0-3 0,-4 7 0,4-4 0,-4 5 0,4 0 0,0 0 0,0 0 0,0 0 0,0 6 0,4 5 0,0 8 0,4 7 0,0-2 0,0 8 0,0-8 0,1 7 0,-1-2 0,-3-1 0,-1 2 0,-4-7 0,0 3 0,0-8 0,0 4 0,0-3 0,0 0 0,0-1 0,0-4 0,0 0 0,0 0 0,0 0 0,0 0 0,0 0 0,0 0 0,0 0 0,2-3 0,-1 2 0,5-2 0,-2 3 0,-1 0 0,3-4 0,-5 3 0,2-2 0,0 3 0,-2 0 0,2 0 0,-3 0 0,0 0 0,0 0 0,0 0 0,3 0 0,-2 0 0,2 1 0,0-1 0,-2 0 0,5 0 0,-11-3 0,0-1 0,-14-3 0,-3 0 0,-4 0 0,-5 0 0,4-4 0,-10-2 0,10-2 0,-9 2 0,3-2 0,0 3 0,-3-4 0,4 4 0,-1-3 0,-3 3 0,8-4 0,-3 0 0,5 0 0,0 0 0,0-3 0,0 2 0,0-2 0,0-1 0,0 3 0,5 2 0,1 0 0,-1 7 0,8-2 0,-6 3 0,11 0 0,-4 0 0,5 0 0,3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09:50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101 200 24575,'0'-6'0,"0"-10"0,0 7 0,7-10 0,2 10 0,3-6 0,7 2 0,-9 1 0,6-3 0,-5 6 0,-3-6 0,3 7 0,-3-3 0,-1 3 0,0 1 0,0 0 0,-3 0 0,-1 1 0,-3-1 0,-3 6 0,-1 6 0,-7 7 0,2 3 0,-6 1 0,2 4 0,-3-3 0,-1 3 0,1 1 0,0-5 0,-1 5 0,1-1 0,0-7 0,-1 7 0,2-12 0,2 7 0,2-6 0,4 2 0,3-8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8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stringbuilder-append-method-in-java-with-examples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tringbuilder-charat-in-java-with-examples/" TargetMode="External"/><Relationship Id="rId2" Type="http://schemas.openxmlformats.org/officeDocument/2006/relationships/hyperlink" Target="https://www.geeksforgeeks.org/stringbuilder-capacity-in-java-with-exampl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eksforgeeks.org/stringbuilder-substring-method-in-java-with-examples/" TargetMode="External"/><Relationship Id="rId5" Type="http://schemas.openxmlformats.org/officeDocument/2006/relationships/hyperlink" Target="https://www.geeksforgeeks.org/stringbuilder-replace-in-java-with-examples/" TargetMode="External"/><Relationship Id="rId4" Type="http://schemas.openxmlformats.org/officeDocument/2006/relationships/hyperlink" Target="https://www.geeksforgeeks.org/stringbuilder-delete-in-java-with-example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oracle.com/javase/7/docs/api/java/text/SimpleDateFormat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lang/String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E5C9-EF58-164B-838D-4BA7DC45A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600" y="1181100"/>
            <a:ext cx="7086600" cy="2857500"/>
          </a:xfrm>
        </p:spPr>
        <p:txBody>
          <a:bodyPr/>
          <a:lstStyle/>
          <a:p>
            <a:r>
              <a:rPr lang="en-US" dirty="0"/>
              <a:t>WELCOME PROGRAMMING WITH JAVA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2DF73-0E86-8243-8E2E-6CA45698B9CA}"/>
              </a:ext>
            </a:extLst>
          </p:cNvPr>
          <p:cNvSpPr txBox="1"/>
          <p:nvPr/>
        </p:nvSpPr>
        <p:spPr>
          <a:xfrm>
            <a:off x="2768600" y="3098800"/>
            <a:ext cx="8712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WE ARE STARTING AT 10:00 A.M. GEORGIAN TIME</a:t>
            </a:r>
          </a:p>
        </p:txBody>
      </p:sp>
    </p:spTree>
    <p:extLst>
      <p:ext uri="{BB962C8B-B14F-4D97-AF65-F5344CB8AC3E}">
        <p14:creationId xmlns:p14="http://schemas.microsoft.com/office/powerpoint/2010/main" val="117777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1EE7-CAAE-E848-A2A9-743F1E31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2B043-95D8-9E40-976D-DE0FB48C1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replace()</a:t>
            </a:r>
            <a:r>
              <a:rPr lang="en-US" dirty="0"/>
              <a:t>: </a:t>
            </a:r>
            <a:r>
              <a:rPr lang="en-GB" dirty="0"/>
              <a:t>search and replace on the string provided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	String replace(char </a:t>
            </a:r>
            <a:r>
              <a:rPr lang="en-GB" dirty="0" err="1"/>
              <a:t>oldChar</a:t>
            </a:r>
            <a:r>
              <a:rPr lang="en-GB" dirty="0"/>
              <a:t>, char </a:t>
            </a:r>
            <a:r>
              <a:rPr lang="en-GB" dirty="0" err="1"/>
              <a:t>newChar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	String replace(</a:t>
            </a:r>
            <a:r>
              <a:rPr lang="en-GB" dirty="0" err="1"/>
              <a:t>CharSequence</a:t>
            </a:r>
            <a:r>
              <a:rPr lang="en-GB" dirty="0"/>
              <a:t> </a:t>
            </a:r>
            <a:r>
              <a:rPr lang="en-GB" dirty="0" err="1"/>
              <a:t>oldChar</a:t>
            </a:r>
            <a:r>
              <a:rPr lang="en-GB" dirty="0"/>
              <a:t>, </a:t>
            </a:r>
            <a:r>
              <a:rPr lang="en-GB" dirty="0" err="1"/>
              <a:t>CharSequence</a:t>
            </a:r>
            <a:r>
              <a:rPr lang="en-GB" dirty="0"/>
              <a:t> </a:t>
            </a:r>
            <a:r>
              <a:rPr lang="en-GB" dirty="0" err="1"/>
              <a:t>newChar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b="1" i="1" dirty="0"/>
              <a:t>trim() </a:t>
            </a:r>
            <a:r>
              <a:rPr lang="en-US" dirty="0"/>
              <a:t>: remove white space (\t, \n, \r) from beginning and end of a string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2FD0-FD7A-C64C-90A8-EF24D90FF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802100"/>
            <a:ext cx="1036817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97A8D-82C7-4D4C-B5B4-14D93F85D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9" y="4500296"/>
            <a:ext cx="8967281" cy="5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0320-6A76-C640-9C3A-CD3479FC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C0BF-84D0-594B-B651-1EE9F438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String is immutable </a:t>
            </a:r>
          </a:p>
          <a:p>
            <a:pPr marL="0" indent="0">
              <a:buNone/>
            </a:pPr>
            <a:r>
              <a:rPr lang="en-US" dirty="0"/>
              <a:t>What is the result of the code bellow?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5: String a = "</a:t>
            </a:r>
            <a:r>
              <a:rPr lang="en-GB" dirty="0" err="1"/>
              <a:t>abc</a:t>
            </a:r>
            <a:r>
              <a:rPr lang="en-GB" dirty="0"/>
              <a:t>";</a:t>
            </a:r>
            <a:br>
              <a:rPr lang="en-GB" dirty="0"/>
            </a:br>
            <a:r>
              <a:rPr lang="en-GB" dirty="0"/>
              <a:t>6: String b = </a:t>
            </a:r>
            <a:r>
              <a:rPr lang="en-GB" dirty="0" err="1"/>
              <a:t>a.toUpperCase</a:t>
            </a:r>
            <a:r>
              <a:rPr lang="en-GB" dirty="0"/>
              <a:t>();</a:t>
            </a:r>
            <a:br>
              <a:rPr lang="en-GB" dirty="0"/>
            </a:br>
            <a:r>
              <a:rPr lang="en-GB" dirty="0"/>
              <a:t>7: b = </a:t>
            </a:r>
            <a:r>
              <a:rPr lang="en-GB" dirty="0" err="1"/>
              <a:t>b.replace</a:t>
            </a:r>
            <a:r>
              <a:rPr lang="en-GB" dirty="0"/>
              <a:t>("B", "2").replace('C', '3’); </a:t>
            </a:r>
          </a:p>
          <a:p>
            <a:pPr marL="0" indent="0">
              <a:buNone/>
            </a:pPr>
            <a:r>
              <a:rPr lang="en-GB" dirty="0"/>
              <a:t>8: </a:t>
            </a:r>
            <a:r>
              <a:rPr lang="en-GB" dirty="0" err="1"/>
              <a:t>System.out.println</a:t>
            </a:r>
            <a:r>
              <a:rPr lang="en-GB" dirty="0"/>
              <a:t>("a=" + a);</a:t>
            </a:r>
            <a:br>
              <a:rPr lang="en-GB" dirty="0"/>
            </a:br>
            <a:r>
              <a:rPr lang="en-GB" dirty="0"/>
              <a:t>9: </a:t>
            </a:r>
            <a:r>
              <a:rPr lang="en-GB" dirty="0" err="1"/>
              <a:t>System.out.println</a:t>
            </a:r>
            <a:r>
              <a:rPr lang="en-GB" dirty="0"/>
              <a:t>("b=" + b);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Line 6 and 7 DO NOT change a</a:t>
            </a:r>
          </a:p>
          <a:p>
            <a:pPr>
              <a:buFontTx/>
              <a:buChar char="-"/>
            </a:pPr>
            <a:r>
              <a:rPr lang="en-US" dirty="0"/>
              <a:t>Line 7: b is “ABC” -&gt; “A2C” -&gt; ”A23”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3ECD-2046-2040-AB02-4AE010B6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E0E0E-3582-0B4B-AA28-E0AA6404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mutable sequence of characters</a:t>
            </a:r>
          </a:p>
          <a:p>
            <a:r>
              <a:rPr lang="en-GB" dirty="0"/>
              <a:t>Syntax:</a:t>
            </a:r>
          </a:p>
          <a:p>
            <a:pPr marL="530352" lvl="1" indent="0">
              <a:buNone/>
            </a:pPr>
            <a:r>
              <a:rPr lang="en-GB" dirty="0"/>
              <a:t>StringBuilder str = new StringBuilder(); </a:t>
            </a:r>
          </a:p>
          <a:p>
            <a:pPr marL="530352" lvl="1" indent="0">
              <a:buNone/>
            </a:pPr>
            <a:r>
              <a:rPr lang="en-GB" dirty="0" err="1"/>
              <a:t>str.append</a:t>
            </a:r>
            <a:r>
              <a:rPr lang="en-GB" dirty="0"/>
              <a:t>("GFG");  // same instance has been changed</a:t>
            </a:r>
          </a:p>
          <a:p>
            <a:r>
              <a:rPr lang="en-GB" dirty="0"/>
              <a:t>APIs: </a:t>
            </a:r>
          </a:p>
          <a:p>
            <a:pPr lvl="1"/>
            <a:r>
              <a:rPr lang="en-GB" i="0" u="sng" dirty="0">
                <a:hlinkClick r:id="rId2"/>
              </a:rPr>
              <a:t>StringBuilder append(X x)</a:t>
            </a:r>
            <a:r>
              <a:rPr lang="en-GB" i="0" dirty="0"/>
              <a:t>:appends the string representation of the X type argument to the sequence, where X could be String, int, Boolean and many more </a:t>
            </a:r>
            <a:endParaRPr lang="en-US" dirty="0"/>
          </a:p>
          <a:p>
            <a:pPr lvl="1"/>
            <a:r>
              <a:rPr lang="en-US" dirty="0" err="1"/>
              <a:t>toString</a:t>
            </a:r>
            <a:r>
              <a:rPr lang="en-US" dirty="0"/>
              <a:t>() return new instance of String copied of it’s characters</a:t>
            </a:r>
          </a:p>
        </p:txBody>
      </p:sp>
    </p:spTree>
    <p:extLst>
      <p:ext uri="{BB962C8B-B14F-4D97-AF65-F5344CB8AC3E}">
        <p14:creationId xmlns:p14="http://schemas.microsoft.com/office/powerpoint/2010/main" val="767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0EF3-B18E-CA4D-91B7-85774879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508E-BB39-1143-9EE1-E5E34EBA6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APIs: </a:t>
            </a:r>
          </a:p>
          <a:p>
            <a:pPr lvl="1"/>
            <a:r>
              <a:rPr lang="en-GB" i="0" u="sng" dirty="0">
                <a:hlinkClick r:id="rId2"/>
              </a:rPr>
              <a:t>int capacity()</a:t>
            </a:r>
            <a:r>
              <a:rPr lang="en-GB" i="0" dirty="0"/>
              <a:t>: This method returns the current capacity.</a:t>
            </a:r>
          </a:p>
          <a:p>
            <a:pPr lvl="1"/>
            <a:r>
              <a:rPr lang="en-GB" i="0" u="sng" dirty="0">
                <a:hlinkClick r:id="rId3"/>
              </a:rPr>
              <a:t>char charAt(int index)</a:t>
            </a:r>
            <a:r>
              <a:rPr lang="en-GB" i="0" dirty="0"/>
              <a:t>: returns the char value in this sequence at the specified index</a:t>
            </a:r>
          </a:p>
          <a:p>
            <a:pPr lvl="1"/>
            <a:r>
              <a:rPr lang="en-GB" i="0" u="sng" dirty="0">
                <a:hlinkClick r:id="rId4"/>
              </a:rPr>
              <a:t>StringBuilder delete(int start, int end)</a:t>
            </a:r>
            <a:r>
              <a:rPr lang="en-GB" i="0" dirty="0"/>
              <a:t>: removes the characters in a substring of this sequence</a:t>
            </a:r>
          </a:p>
          <a:p>
            <a:pPr lvl="1"/>
            <a:r>
              <a:rPr lang="en-GB" i="0" u="sng" dirty="0">
                <a:hlinkClick r:id="rId5"/>
              </a:rPr>
              <a:t>StringBuilder replace(int start, int end, String str)</a:t>
            </a:r>
            <a:r>
              <a:rPr lang="en-GB" i="0" dirty="0"/>
              <a:t>: replaces the characters in a substring of this sequence with characters in the specified String.</a:t>
            </a:r>
          </a:p>
          <a:p>
            <a:pPr lvl="1"/>
            <a:r>
              <a:rPr lang="en-GB" i="0" u="sng" dirty="0">
                <a:hlinkClick r:id="rId6"/>
              </a:rPr>
              <a:t>String substring(int a)</a:t>
            </a:r>
            <a:r>
              <a:rPr lang="en-GB" i="0" u="sng" dirty="0"/>
              <a:t> or </a:t>
            </a:r>
            <a:r>
              <a:rPr lang="en-GB" i="0" u="sng" dirty="0">
                <a:hlinkClick r:id="rId6"/>
              </a:rPr>
              <a:t>String substring(int a, int b)</a:t>
            </a:r>
            <a:r>
              <a:rPr lang="en-GB" i="0" u="sng" dirty="0"/>
              <a:t> </a:t>
            </a:r>
            <a:r>
              <a:rPr lang="en-GB" i="0" dirty="0"/>
              <a:t>: This method returns a new String that contains a subsequence of characters currently contained in this character sequence</a:t>
            </a:r>
          </a:p>
          <a:p>
            <a:pPr lvl="1"/>
            <a:r>
              <a:rPr lang="en-GB" i="0" dirty="0"/>
              <a:t>And many more</a:t>
            </a:r>
          </a:p>
          <a:p>
            <a:pPr lvl="1"/>
            <a:endParaRPr lang="en-GB" i="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AA4F-F168-DB4C-A257-0424049F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vs StringBuilder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DA8CCA-7FDF-D94F-A059-959B5A192F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6400798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399">
                  <a:extLst>
                    <a:ext uri="{9D8B030D-6E8A-4147-A177-3AD203B41FA5}">
                      <a16:colId xmlns:a16="http://schemas.microsoft.com/office/drawing/2014/main" val="4192979188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3815716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StringBuilder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32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Muttable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4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Heavy strings operations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StringBuilder for string operations (contact, </a:t>
                      </a:r>
                      <a:r>
                        <a:rPr lang="en-US" dirty="0" err="1"/>
                        <a:t>substract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9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0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BDD9-A3BA-FB4A-95F7-6F927E98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188C1-501F-8744-944F-5AF918DD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1201374"/>
            <a:ext cx="9601200" cy="4075670"/>
          </a:xfrm>
        </p:spPr>
        <p:txBody>
          <a:bodyPr/>
          <a:lstStyle/>
          <a:p>
            <a:r>
              <a:rPr lang="en-US" dirty="0"/>
              <a:t>Date – represents the current date and time</a:t>
            </a:r>
          </a:p>
          <a:p>
            <a:r>
              <a:rPr lang="en-US" dirty="0"/>
              <a:t>Constructors:</a:t>
            </a:r>
          </a:p>
          <a:p>
            <a:pPr lvl="1"/>
            <a:r>
              <a:rPr lang="en-US" dirty="0"/>
              <a:t>new Date() // instance of current date and time </a:t>
            </a:r>
          </a:p>
          <a:p>
            <a:pPr lvl="1"/>
            <a:r>
              <a:rPr lang="en-US" dirty="0"/>
              <a:t>new Date(long milliseconds); // instance of Date in milliseconds elapsed after midnight of January 1, 1970</a:t>
            </a:r>
          </a:p>
          <a:p>
            <a:r>
              <a:rPr lang="en-US" dirty="0"/>
              <a:t>Methods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DC5605-2867-304A-BE46-638F35DCA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8068"/>
              </p:ext>
            </p:extLst>
          </p:nvPr>
        </p:nvGraphicFramePr>
        <p:xfrm>
          <a:off x="1714500" y="3894803"/>
          <a:ext cx="8128000" cy="273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951">
                  <a:extLst>
                    <a:ext uri="{9D8B030D-6E8A-4147-A177-3AD203B41FA5}">
                      <a16:colId xmlns:a16="http://schemas.microsoft.com/office/drawing/2014/main" val="2848745967"/>
                    </a:ext>
                  </a:extLst>
                </a:gridCol>
                <a:gridCol w="4031049">
                  <a:extLst>
                    <a:ext uri="{9D8B030D-6E8A-4147-A177-3AD203B41FA5}">
                      <a16:colId xmlns:a16="http://schemas.microsoft.com/office/drawing/2014/main" val="1121736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boolean</a:t>
                      </a:r>
                      <a:r>
                        <a:rPr lang="en-GB" dirty="0">
                          <a:effectLst/>
                        </a:rPr>
                        <a:t> after(Date date)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this is later than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13783"/>
                  </a:ext>
                </a:extLst>
              </a:tr>
              <a:tr h="717356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 err="1">
                          <a:effectLst/>
                        </a:rPr>
                        <a:t>boolean</a:t>
                      </a:r>
                      <a:r>
                        <a:rPr lang="en-GB" dirty="0">
                          <a:effectLst/>
                        </a:rPr>
                        <a:t> before(Date date)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if this is earlier than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37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int </a:t>
                      </a:r>
                      <a:r>
                        <a:rPr lang="en-GB" dirty="0" err="1">
                          <a:effectLst/>
                        </a:rPr>
                        <a:t>compareTo</a:t>
                      </a:r>
                      <a:r>
                        <a:rPr lang="en-GB" dirty="0">
                          <a:effectLst/>
                        </a:rPr>
                        <a:t>(Object date)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date not date </a:t>
                      </a:r>
                      <a:r>
                        <a:rPr lang="en-US" dirty="0" err="1"/>
                        <a:t>thows</a:t>
                      </a:r>
                      <a:r>
                        <a:rPr lang="en-US" dirty="0"/>
                        <a:t> OCE, otherwise compare both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7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long </a:t>
                      </a:r>
                      <a:r>
                        <a:rPr lang="en-GB" dirty="0" err="1">
                          <a:effectLst/>
                        </a:rPr>
                        <a:t>getTime</a:t>
                      </a:r>
                      <a:r>
                        <a:rPr lang="en-GB" dirty="0">
                          <a:effectLst/>
                        </a:rPr>
                        <a:t>( 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long represents the time elapsed since 1 </a:t>
                      </a:r>
                      <a:r>
                        <a:rPr lang="en-US" dirty="0" err="1"/>
                        <a:t>jan</a:t>
                      </a:r>
                      <a:r>
                        <a:rPr lang="en-US" dirty="0"/>
                        <a:t> 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070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dirty="0">
                          <a:effectLst/>
                        </a:rPr>
                        <a:t>void </a:t>
                      </a:r>
                      <a:r>
                        <a:rPr lang="en-GB" dirty="0" err="1">
                          <a:effectLst/>
                        </a:rPr>
                        <a:t>setTime</a:t>
                      </a:r>
                      <a:r>
                        <a:rPr lang="en-GB" dirty="0">
                          <a:effectLst/>
                        </a:rPr>
                        <a:t>(long time)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848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96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04AC-54F8-9E4C-B99A-3481F544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9ECB-E345-814B-A66E-2C219EB94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342767"/>
            <a:ext cx="9601200" cy="4842819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SimpleDateFormat</a:t>
            </a:r>
            <a:endParaRPr lang="en-GB" dirty="0"/>
          </a:p>
          <a:p>
            <a:pPr lvl="1"/>
            <a:r>
              <a:rPr lang="en-US" dirty="0"/>
              <a:t>Formats and parse the date being passed over </a:t>
            </a:r>
          </a:p>
          <a:p>
            <a:pPr lvl="1"/>
            <a:r>
              <a:rPr lang="en-GB" i="0" dirty="0"/>
              <a:t>parse(String s), parse a string to a Date and returns it according to the format stored in the given </a:t>
            </a:r>
            <a:r>
              <a:rPr lang="en-GB" i="0" dirty="0" err="1"/>
              <a:t>SimpleDateFormat</a:t>
            </a:r>
            <a:r>
              <a:rPr lang="en-GB" i="0" dirty="0"/>
              <a:t> object</a:t>
            </a:r>
          </a:p>
          <a:p>
            <a:pPr lvl="1"/>
            <a:r>
              <a:rPr lang="en-GB" dirty="0"/>
              <a:t>format(Date date), formats a </a:t>
            </a:r>
            <a:r>
              <a:rPr lang="en-GB" dirty="0" err="1"/>
              <a:t>dateinto</a:t>
            </a:r>
            <a:r>
              <a:rPr lang="en-GB" dirty="0"/>
              <a:t> a date-time string.</a:t>
            </a:r>
          </a:p>
          <a:p>
            <a:r>
              <a:rPr lang="en-GB" dirty="0"/>
              <a:t>Syntax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r>
              <a:rPr lang="en-GB" dirty="0"/>
              <a:t>Pattern letters: </a:t>
            </a:r>
            <a:r>
              <a:rPr lang="en-GB" dirty="0">
                <a:hlinkClick r:id="rId2"/>
              </a:rPr>
              <a:t>https://docs.oracle.com/javase/8/docs/api/java/text/SimpleDateFormat.html</a:t>
            </a:r>
            <a:r>
              <a:rPr lang="en-GB" dirty="0"/>
              <a:t> </a:t>
            </a:r>
          </a:p>
          <a:p>
            <a:r>
              <a:rPr lang="en-GB" dirty="0"/>
              <a:t>Also valid: </a:t>
            </a:r>
          </a:p>
          <a:p>
            <a:pPr marL="530352" lvl="1" indent="0">
              <a:buNone/>
            </a:pPr>
            <a:r>
              <a:rPr lang="en-GB" dirty="0"/>
              <a:t>Date date = new Date(); </a:t>
            </a:r>
          </a:p>
          <a:p>
            <a:pPr marL="530352" lvl="1" indent="0">
              <a:buNone/>
            </a:pPr>
            <a:r>
              <a:rPr lang="en-GB" dirty="0" err="1"/>
              <a:t>System.out.printf</a:t>
            </a:r>
            <a:r>
              <a:rPr lang="en-GB" dirty="0"/>
              <a:t>("%1$s %2$tB %2$td, %2$tY", "Due date:", date); </a:t>
            </a:r>
            <a:br>
              <a:rPr lang="en-GB" dirty="0"/>
            </a:br>
            <a:endParaRPr lang="en-GB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EAEDFD-BE6C-AA4F-94EA-34E2D6A5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97" y="3192677"/>
            <a:ext cx="604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D599-5730-F041-8821-1364F81E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C4A47-96A9-6B43-934B-3A802C73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MMMM – represents a month</a:t>
            </a:r>
          </a:p>
          <a:p>
            <a:pPr lvl="1"/>
            <a:r>
              <a:rPr lang="en-US" dirty="0"/>
              <a:t>M -&gt; 1</a:t>
            </a:r>
          </a:p>
          <a:p>
            <a:pPr lvl="1"/>
            <a:r>
              <a:rPr lang="en-US" dirty="0"/>
              <a:t>MM -&gt; 01</a:t>
            </a:r>
          </a:p>
          <a:p>
            <a:pPr lvl="1"/>
            <a:r>
              <a:rPr lang="en-US" dirty="0"/>
              <a:t>MMM -&gt; Jan</a:t>
            </a:r>
          </a:p>
          <a:p>
            <a:pPr lvl="1"/>
            <a:r>
              <a:rPr lang="en-US" dirty="0"/>
              <a:t>MMMM -&gt; January</a:t>
            </a:r>
          </a:p>
          <a:p>
            <a:r>
              <a:rPr lang="en-US" dirty="0"/>
              <a:t>dd – represents the date in month</a:t>
            </a:r>
          </a:p>
          <a:p>
            <a:r>
              <a:rPr lang="en-US" dirty="0" err="1"/>
              <a:t>yyyy</a:t>
            </a:r>
            <a:r>
              <a:rPr lang="en-US" dirty="0"/>
              <a:t> – represent the year </a:t>
            </a:r>
          </a:p>
          <a:p>
            <a:pPr lvl="1"/>
            <a:r>
              <a:rPr lang="en-US" dirty="0" err="1"/>
              <a:t>yy</a:t>
            </a:r>
            <a:r>
              <a:rPr lang="en-US" dirty="0"/>
              <a:t> - 2 </a:t>
            </a:r>
            <a:r>
              <a:rPr lang="en-US" dirty="0" err="1"/>
              <a:t>dogits</a:t>
            </a:r>
            <a:r>
              <a:rPr lang="en-US" dirty="0"/>
              <a:t> years</a:t>
            </a:r>
          </a:p>
          <a:p>
            <a:pPr lvl="1"/>
            <a:r>
              <a:rPr lang="en-US" dirty="0" err="1"/>
              <a:t>yyyy</a:t>
            </a:r>
            <a:r>
              <a:rPr lang="en-US" dirty="0"/>
              <a:t> – 4 digits year</a:t>
            </a:r>
          </a:p>
          <a:p>
            <a:r>
              <a:rPr lang="en-US" dirty="0" err="1"/>
              <a:t>hh</a:t>
            </a:r>
            <a:r>
              <a:rPr lang="en-US" dirty="0"/>
              <a:t> – represents the hours</a:t>
            </a:r>
          </a:p>
          <a:p>
            <a:r>
              <a:rPr lang="en-US" dirty="0"/>
              <a:t>: if you want to output a colon</a:t>
            </a:r>
          </a:p>
          <a:p>
            <a:r>
              <a:rPr lang="en-US" dirty="0"/>
              <a:t>mm – represents the minute</a:t>
            </a:r>
          </a:p>
        </p:txBody>
      </p:sp>
    </p:spTree>
    <p:extLst>
      <p:ext uri="{BB962C8B-B14F-4D97-AF65-F5344CB8AC3E}">
        <p14:creationId xmlns:p14="http://schemas.microsoft.com/office/powerpoint/2010/main" val="3457710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443F-E653-8249-8AFA-E6705032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767C1-42E0-A449-85D2-23D1E915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1730"/>
            <a:ext cx="9601200" cy="4075670"/>
          </a:xfrm>
        </p:spPr>
        <p:txBody>
          <a:bodyPr/>
          <a:lstStyle/>
          <a:p>
            <a:r>
              <a:rPr lang="en-US" dirty="0" err="1"/>
              <a:t>LocalDate</a:t>
            </a:r>
            <a:endParaRPr lang="en-US" dirty="0"/>
          </a:p>
          <a:p>
            <a:pPr lvl="1"/>
            <a:r>
              <a:rPr lang="en-US" dirty="0"/>
              <a:t>Immutable date time object represents a date as 2021-02-20</a:t>
            </a:r>
          </a:p>
          <a:p>
            <a:pPr lvl="1"/>
            <a:r>
              <a:rPr lang="en-US" dirty="0" err="1"/>
              <a:t>LocalDate.of</a:t>
            </a:r>
            <a:r>
              <a:rPr lang="en-US" dirty="0"/>
              <a:t>(2020,2,20);</a:t>
            </a:r>
          </a:p>
          <a:p>
            <a:r>
              <a:rPr lang="en-US" dirty="0"/>
              <a:t>Period</a:t>
            </a:r>
          </a:p>
          <a:p>
            <a:pPr lvl="1"/>
            <a:r>
              <a:rPr lang="en-GB" i="0" dirty="0"/>
              <a:t>A date-based amount of time in the ISO-8601 calendar system, such as '2 years, 3 months and 4 days’.</a:t>
            </a:r>
          </a:p>
          <a:p>
            <a:pPr lvl="1"/>
            <a:r>
              <a:rPr lang="en-GB" i="0" dirty="0" err="1"/>
              <a:t>Period.</a:t>
            </a:r>
            <a:r>
              <a:rPr lang="en-GB" dirty="0" err="1"/>
              <a:t>between</a:t>
            </a:r>
            <a:r>
              <a:rPr lang="en-GB" dirty="0"/>
              <a:t>(</a:t>
            </a:r>
            <a:r>
              <a:rPr lang="en-GB" dirty="0" err="1"/>
              <a:t>LocalDate.of</a:t>
            </a:r>
            <a:r>
              <a:rPr lang="en-GB" dirty="0"/>
              <a:t>(2021,4,10), </a:t>
            </a:r>
            <a:r>
              <a:rPr lang="en-GB" dirty="0" err="1"/>
              <a:t>LocalDate.of</a:t>
            </a:r>
            <a:r>
              <a:rPr lang="en-GB" dirty="0"/>
              <a:t>(2022, 4, 10));</a:t>
            </a:r>
            <a:endParaRPr lang="en-US" dirty="0"/>
          </a:p>
          <a:p>
            <a:r>
              <a:rPr lang="en-US" dirty="0"/>
              <a:t>Duration</a:t>
            </a:r>
          </a:p>
          <a:p>
            <a:pPr lvl="1"/>
            <a:r>
              <a:rPr lang="en-GB" i="0" dirty="0"/>
              <a:t>represents an interval of time in seconds or nanoseconds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7E21BDF-8CC8-5A49-883C-6484B570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32" y="5397500"/>
            <a:ext cx="6375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5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0CB6-8481-6A4F-9CF3-1C41EE70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637B7-C32D-DC44-A8F5-FACFA1822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134600" cy="4790108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 err="1"/>
              <a:t>LocalDate</a:t>
            </a:r>
            <a:endParaRPr lang="en-GB" b="1" i="1" dirty="0"/>
          </a:p>
          <a:p>
            <a:pPr lvl="1"/>
            <a:r>
              <a:rPr lang="en-GB" i="0" dirty="0"/>
              <a:t> </a:t>
            </a:r>
            <a:r>
              <a:rPr lang="en-GB" b="1" i="0" dirty="0"/>
              <a:t> a date in ISO format (</a:t>
            </a:r>
            <a:r>
              <a:rPr lang="en-GB" b="1" i="0" dirty="0" err="1"/>
              <a:t>yyyy</a:t>
            </a:r>
            <a:r>
              <a:rPr lang="en-GB" b="1" i="0" dirty="0"/>
              <a:t>-MM-dd) without time</a:t>
            </a:r>
            <a:r>
              <a:rPr lang="en-GB" i="0" dirty="0"/>
              <a:t>.</a:t>
            </a:r>
          </a:p>
          <a:p>
            <a:pPr lvl="1"/>
            <a:r>
              <a:rPr lang="en-GB" dirty="0" err="1"/>
              <a:t>LocalDate</a:t>
            </a:r>
            <a:r>
              <a:rPr lang="en-GB" dirty="0"/>
              <a:t> </a:t>
            </a:r>
            <a:r>
              <a:rPr lang="en-GB" dirty="0" err="1"/>
              <a:t>localDate</a:t>
            </a:r>
            <a:r>
              <a:rPr lang="en-GB" dirty="0"/>
              <a:t> = </a:t>
            </a:r>
            <a:r>
              <a:rPr lang="en-GB" dirty="0" err="1"/>
              <a:t>LocalDate.now</a:t>
            </a:r>
            <a:r>
              <a:rPr lang="en-GB" dirty="0"/>
              <a:t>(); </a:t>
            </a:r>
          </a:p>
          <a:p>
            <a:pPr lvl="1"/>
            <a:r>
              <a:rPr lang="en-GB" i="0" dirty="0" err="1"/>
              <a:t>LocalDate.of</a:t>
            </a:r>
            <a:r>
              <a:rPr lang="en-GB" i="0" dirty="0"/>
              <a:t>(2015, 02, 20);</a:t>
            </a:r>
          </a:p>
          <a:p>
            <a:pPr lvl="1"/>
            <a:r>
              <a:rPr lang="en-GB" i="0" dirty="0"/>
              <a:t>Provides various methods for it’s </a:t>
            </a:r>
            <a:r>
              <a:rPr lang="en-GB" i="0" dirty="0" err="1"/>
              <a:t>functionlaity</a:t>
            </a:r>
            <a:r>
              <a:rPr lang="en-GB" i="0" dirty="0"/>
              <a:t>: </a:t>
            </a:r>
          </a:p>
          <a:p>
            <a:pPr lvl="2"/>
            <a:r>
              <a:rPr lang="en-GB" i="0" dirty="0" err="1"/>
              <a:t>LocalDate</a:t>
            </a:r>
            <a:r>
              <a:rPr lang="en-GB" i="0" dirty="0"/>
              <a:t> tomorrow = </a:t>
            </a:r>
            <a:r>
              <a:rPr lang="en-GB" i="0" dirty="0" err="1"/>
              <a:t>LocalDate.now</a:t>
            </a:r>
            <a:r>
              <a:rPr lang="en-GB" i="0" dirty="0"/>
              <a:t>().</a:t>
            </a:r>
            <a:r>
              <a:rPr lang="en-GB" i="0" dirty="0" err="1"/>
              <a:t>plusDays</a:t>
            </a:r>
            <a:r>
              <a:rPr lang="en-GB" i="0" dirty="0"/>
              <a:t>(1);</a:t>
            </a:r>
          </a:p>
          <a:p>
            <a:pPr lvl="2"/>
            <a:r>
              <a:rPr lang="en-GB" dirty="0" err="1"/>
              <a:t>DayOfWeek</a:t>
            </a:r>
            <a:r>
              <a:rPr lang="en-GB" dirty="0"/>
              <a:t> </a:t>
            </a:r>
            <a:r>
              <a:rPr lang="en-GB" dirty="0" err="1"/>
              <a:t>sunday</a:t>
            </a:r>
            <a:r>
              <a:rPr lang="en-GB" dirty="0"/>
              <a:t> = </a:t>
            </a:r>
            <a:r>
              <a:rPr lang="en-GB" dirty="0" err="1"/>
              <a:t>LocalDate.parse</a:t>
            </a:r>
            <a:r>
              <a:rPr lang="en-GB" dirty="0"/>
              <a:t>("2016-06-12").</a:t>
            </a:r>
            <a:r>
              <a:rPr lang="en-GB" dirty="0" err="1"/>
              <a:t>getDayOfWeek</a:t>
            </a:r>
            <a:r>
              <a:rPr lang="en-GB" dirty="0"/>
              <a:t>();</a:t>
            </a:r>
          </a:p>
          <a:p>
            <a:pPr lvl="2"/>
            <a:r>
              <a:rPr lang="en-GB" b="1" dirty="0"/>
              <a:t>int</a:t>
            </a:r>
            <a:r>
              <a:rPr lang="en-GB" dirty="0"/>
              <a:t> twelve = </a:t>
            </a:r>
            <a:r>
              <a:rPr lang="en-GB" dirty="0" err="1"/>
              <a:t>LocalDate.parse</a:t>
            </a:r>
            <a:r>
              <a:rPr lang="en-GB" dirty="0"/>
              <a:t>("2016-06-12").</a:t>
            </a:r>
            <a:r>
              <a:rPr lang="en-GB" dirty="0" err="1"/>
              <a:t>getDayOfMonth</a:t>
            </a:r>
            <a:r>
              <a:rPr lang="en-GB" dirty="0"/>
              <a:t>();</a:t>
            </a:r>
          </a:p>
          <a:p>
            <a:pPr lvl="2"/>
            <a:r>
              <a:rPr lang="en-GB" b="1" dirty="0" err="1"/>
              <a:t>boolean</a:t>
            </a:r>
            <a:r>
              <a:rPr lang="en-GB" dirty="0"/>
              <a:t> </a:t>
            </a:r>
            <a:r>
              <a:rPr lang="en-GB" dirty="0" err="1"/>
              <a:t>notBefore</a:t>
            </a:r>
            <a:r>
              <a:rPr lang="en-GB" dirty="0"/>
              <a:t> = </a:t>
            </a:r>
            <a:r>
              <a:rPr lang="en-GB" dirty="0" err="1"/>
              <a:t>LocalDate.parse</a:t>
            </a:r>
            <a:r>
              <a:rPr lang="en-GB" dirty="0"/>
              <a:t>("2016-06-12") .</a:t>
            </a:r>
            <a:r>
              <a:rPr lang="en-GB" dirty="0" err="1"/>
              <a:t>isBefore</a:t>
            </a:r>
            <a:r>
              <a:rPr lang="en-GB" dirty="0"/>
              <a:t>(</a:t>
            </a:r>
            <a:r>
              <a:rPr lang="en-GB" dirty="0" err="1"/>
              <a:t>LocalDate.parse</a:t>
            </a:r>
            <a:r>
              <a:rPr lang="en-GB" dirty="0"/>
              <a:t>("2016-06-11"));</a:t>
            </a:r>
          </a:p>
          <a:p>
            <a:pPr lvl="1"/>
            <a:r>
              <a:rPr lang="en-GB" b="1" i="0" dirty="0"/>
              <a:t>final – can not be extended</a:t>
            </a:r>
          </a:p>
          <a:p>
            <a:pPr lvl="1"/>
            <a:r>
              <a:rPr lang="en-GB" dirty="0" err="1"/>
              <a:t>LocalDate.parse</a:t>
            </a:r>
            <a:r>
              <a:rPr lang="en-GB" dirty="0"/>
              <a:t>(</a:t>
            </a:r>
            <a:r>
              <a:rPr lang="en-GB" dirty="0" err="1"/>
              <a:t>CharSequence</a:t>
            </a:r>
            <a:r>
              <a:rPr lang="en-GB" dirty="0"/>
              <a:t>) method accepts String in "9999-99-99" format only. Single digit month and day value are padded with 0 to convert it to 2 digits. </a:t>
            </a:r>
          </a:p>
          <a:p>
            <a:pPr lvl="3"/>
            <a:r>
              <a:rPr lang="en-GB" dirty="0"/>
              <a:t>So  </a:t>
            </a:r>
            <a:r>
              <a:rPr lang="en-GB" dirty="0" err="1">
                <a:solidFill>
                  <a:srgbClr val="FF0000"/>
                </a:solidFill>
              </a:rPr>
              <a:t>LocalDate</a:t>
            </a:r>
            <a:r>
              <a:rPr lang="en-GB" dirty="0">
                <a:solidFill>
                  <a:srgbClr val="FF0000"/>
                </a:solidFill>
              </a:rPr>
              <a:t> date = </a:t>
            </a:r>
            <a:r>
              <a:rPr lang="en-GB" dirty="0" err="1">
                <a:solidFill>
                  <a:srgbClr val="FF0000"/>
                </a:solidFill>
              </a:rPr>
              <a:t>LocalDate.parse</a:t>
            </a:r>
            <a:r>
              <a:rPr lang="en-GB" dirty="0">
                <a:solidFill>
                  <a:srgbClr val="FF0000"/>
                </a:solidFill>
              </a:rPr>
              <a:t>("2018-1-01"); is wrong!</a:t>
            </a:r>
            <a:endParaRPr lang="en-GB" i="0" dirty="0"/>
          </a:p>
          <a:p>
            <a:pPr lvl="1"/>
            <a:endParaRPr lang="en-GB" b="1" dirty="0"/>
          </a:p>
          <a:p>
            <a:pPr marL="0" indent="0">
              <a:buNone/>
            </a:pPr>
            <a:r>
              <a:rPr lang="en-GB" b="1" dirty="0"/>
              <a:t>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2C7D-DFE3-504A-999B-3AD220B54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String, StringBuilder and Date based API’s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1DA1A-4CF8-B447-BE36-83517EAB3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69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BC47-8048-454F-AA33-9347F54A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5701-918D-0545-81AB-1117A528B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1" dirty="0" err="1"/>
              <a:t>LocalTime</a:t>
            </a:r>
            <a:endParaRPr lang="en-GB" b="1" i="1" dirty="0"/>
          </a:p>
          <a:p>
            <a:pPr lvl="1"/>
            <a:r>
              <a:rPr lang="en-GB" i="0" dirty="0"/>
              <a:t>represents </a:t>
            </a:r>
            <a:r>
              <a:rPr lang="en-GB" b="1" i="0" dirty="0"/>
              <a:t>time without a date</a:t>
            </a:r>
            <a:r>
              <a:rPr lang="en-GB" i="0" dirty="0"/>
              <a:t>.</a:t>
            </a:r>
          </a:p>
          <a:p>
            <a:pPr lvl="1"/>
            <a:r>
              <a:rPr lang="en-GB" dirty="0"/>
              <a:t>Method signature of creating of instance with the 3 parameters</a:t>
            </a:r>
          </a:p>
          <a:p>
            <a:pPr lvl="2"/>
            <a:r>
              <a:rPr lang="en-GB" dirty="0"/>
              <a:t>public static </a:t>
            </a:r>
            <a:r>
              <a:rPr lang="en-GB" dirty="0" err="1"/>
              <a:t>LocalDate</a:t>
            </a:r>
            <a:r>
              <a:rPr lang="en-GB" dirty="0"/>
              <a:t> of(int year, int month, int </a:t>
            </a:r>
            <a:r>
              <a:rPr lang="en-GB" dirty="0" err="1"/>
              <a:t>dayOfMonth</a:t>
            </a:r>
            <a:r>
              <a:rPr lang="en-GB" dirty="0"/>
              <a:t>) </a:t>
            </a:r>
            <a:endParaRPr lang="en-GB" i="0" dirty="0"/>
          </a:p>
          <a:p>
            <a:pPr lvl="1"/>
            <a:r>
              <a:rPr lang="en-GB" dirty="0" err="1"/>
              <a:t>LocalTime</a:t>
            </a:r>
            <a:r>
              <a:rPr lang="en-GB" i="0" dirty="0"/>
              <a:t> can be created from system clock or by using “</a:t>
            </a:r>
            <a:r>
              <a:rPr lang="en-GB" b="1" i="0" dirty="0"/>
              <a:t>parse</a:t>
            </a:r>
            <a:r>
              <a:rPr lang="en-GB" i="0" dirty="0"/>
              <a:t>” and “</a:t>
            </a:r>
            <a:r>
              <a:rPr lang="en-GB" b="1" i="0" dirty="0"/>
              <a:t>of</a:t>
            </a:r>
            <a:r>
              <a:rPr lang="en-GB" i="0" dirty="0"/>
              <a:t>” method.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now = </a:t>
            </a:r>
            <a:r>
              <a:rPr lang="en-GB" i="0" dirty="0" err="1"/>
              <a:t>LocalTime.now</a:t>
            </a:r>
            <a:r>
              <a:rPr lang="en-GB" i="0" dirty="0"/>
              <a:t>(); 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sixThirty</a:t>
            </a:r>
            <a:r>
              <a:rPr lang="en-GB" i="0" dirty="0"/>
              <a:t> = </a:t>
            </a:r>
            <a:r>
              <a:rPr lang="en-GB" i="0" dirty="0" err="1"/>
              <a:t>LocalTime.parse</a:t>
            </a:r>
            <a:r>
              <a:rPr lang="en-GB" i="0" dirty="0"/>
              <a:t>("06:30");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sixThirty</a:t>
            </a:r>
            <a:r>
              <a:rPr lang="en-GB" i="0" dirty="0"/>
              <a:t> = </a:t>
            </a:r>
            <a:r>
              <a:rPr lang="en-GB" i="0" dirty="0" err="1"/>
              <a:t>LocalTime.of</a:t>
            </a:r>
            <a:r>
              <a:rPr lang="en-GB" i="0" dirty="0"/>
              <a:t>(6, 30);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sevenThirty</a:t>
            </a:r>
            <a:r>
              <a:rPr lang="en-GB" i="0" dirty="0"/>
              <a:t> = </a:t>
            </a:r>
            <a:r>
              <a:rPr lang="en-GB" i="0" dirty="0" err="1"/>
              <a:t>LocalTime.parse</a:t>
            </a:r>
            <a:r>
              <a:rPr lang="en-GB" i="0" dirty="0"/>
              <a:t>("06:30").plus(1, </a:t>
            </a:r>
            <a:r>
              <a:rPr lang="en-GB" i="0" dirty="0" err="1"/>
              <a:t>ChronoUnit.HOURS</a:t>
            </a:r>
            <a:r>
              <a:rPr lang="en-GB" i="0" dirty="0"/>
              <a:t>);</a:t>
            </a:r>
          </a:p>
          <a:p>
            <a:pPr lvl="1"/>
            <a:r>
              <a:rPr lang="en-GB" b="1" dirty="0"/>
              <a:t>int</a:t>
            </a:r>
            <a:r>
              <a:rPr lang="en-GB" dirty="0"/>
              <a:t> six = </a:t>
            </a:r>
            <a:r>
              <a:rPr lang="en-GB" dirty="0" err="1"/>
              <a:t>LocalTime.parse</a:t>
            </a:r>
            <a:r>
              <a:rPr lang="en-GB" dirty="0"/>
              <a:t>("06:30").</a:t>
            </a:r>
            <a:r>
              <a:rPr lang="en-GB" dirty="0" err="1"/>
              <a:t>getHour</a:t>
            </a:r>
            <a:r>
              <a:rPr lang="en-GB" dirty="0"/>
              <a:t>();</a:t>
            </a:r>
            <a:endParaRPr lang="en-GB" i="0" dirty="0"/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maxTime</a:t>
            </a:r>
            <a:r>
              <a:rPr lang="en-GB" i="0" dirty="0"/>
              <a:t> = </a:t>
            </a:r>
            <a:r>
              <a:rPr lang="en-GB" i="0" dirty="0" err="1"/>
              <a:t>LocalTime.MAX</a:t>
            </a:r>
            <a:r>
              <a:rPr lang="en-GB" i="0" dirty="0"/>
              <a:t> -&gt; 23:59:59.99:</a:t>
            </a:r>
          </a:p>
          <a:p>
            <a:pPr lvl="1"/>
            <a:r>
              <a:rPr lang="en-GB" b="1" i="0" dirty="0"/>
              <a:t>final – can not be extended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58BA-3064-7F45-BE1E-48DB8412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9709-7724-AC43-ADE1-95AB5E985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i="1" dirty="0" err="1"/>
              <a:t>LocalDateTime</a:t>
            </a:r>
            <a:endParaRPr lang="en-GB" b="1" i="1" dirty="0"/>
          </a:p>
          <a:p>
            <a:pPr lvl="1"/>
            <a:r>
              <a:rPr lang="en-GB" i="0" dirty="0"/>
              <a:t>is used to represent </a:t>
            </a:r>
            <a:r>
              <a:rPr lang="en-GB" b="1" i="0" dirty="0"/>
              <a:t>a combination of date and time</a:t>
            </a:r>
            <a:r>
              <a:rPr lang="en-GB" i="0" dirty="0"/>
              <a:t>.</a:t>
            </a:r>
          </a:p>
          <a:p>
            <a:pPr lvl="1"/>
            <a:r>
              <a:rPr lang="en-GB" i="0" dirty="0" err="1"/>
              <a:t>Afain</a:t>
            </a:r>
            <a:r>
              <a:rPr lang="en-GB" i="0" dirty="0"/>
              <a:t> using of of() and parse methods for creating it </a:t>
            </a:r>
          </a:p>
          <a:p>
            <a:pPr lvl="2"/>
            <a:r>
              <a:rPr lang="en-GB" dirty="0" err="1"/>
              <a:t>LocalDateTime.of</a:t>
            </a:r>
            <a:r>
              <a:rPr lang="en-GB" dirty="0"/>
              <a:t>(2015, </a:t>
            </a:r>
            <a:r>
              <a:rPr lang="en-GB" dirty="0" err="1"/>
              <a:t>Month.FEBRUARY</a:t>
            </a:r>
            <a:r>
              <a:rPr lang="en-GB" dirty="0"/>
              <a:t>, 20, 06, 30);</a:t>
            </a:r>
          </a:p>
          <a:p>
            <a:pPr lvl="2"/>
            <a:r>
              <a:rPr lang="en-GB" dirty="0" err="1"/>
              <a:t>LocalDateTime.parse</a:t>
            </a:r>
            <a:r>
              <a:rPr lang="en-GB" dirty="0"/>
              <a:t>("2015-02-20T06:30:00");</a:t>
            </a:r>
          </a:p>
          <a:p>
            <a:pPr lvl="2"/>
            <a:r>
              <a:rPr lang="en-GB" i="0" dirty="0" err="1"/>
              <a:t>LocalDateTime.now</a:t>
            </a:r>
            <a:r>
              <a:rPr lang="en-GB" i="0" dirty="0"/>
              <a:t>();</a:t>
            </a:r>
          </a:p>
          <a:p>
            <a:pPr lvl="2"/>
            <a:r>
              <a:rPr lang="en-GB" dirty="0" err="1"/>
              <a:t>localDateTime.plusDays</a:t>
            </a:r>
            <a:r>
              <a:rPr lang="en-GB" dirty="0"/>
              <a:t>(1);</a:t>
            </a:r>
          </a:p>
          <a:p>
            <a:pPr lvl="2"/>
            <a:r>
              <a:rPr lang="en-GB" dirty="0" err="1"/>
              <a:t>localDateTime.minusHours</a:t>
            </a:r>
            <a:r>
              <a:rPr lang="en-GB" dirty="0"/>
              <a:t>(2);</a:t>
            </a:r>
            <a:br>
              <a:rPr lang="en-GB" dirty="0"/>
            </a:br>
            <a:endParaRPr lang="en-GB" i="0" dirty="0"/>
          </a:p>
          <a:p>
            <a:pPr lvl="1"/>
            <a:r>
              <a:rPr lang="en-GB" b="1" i="0" dirty="0"/>
              <a:t>final – can not be extended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8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35D2-39E6-824E-BDB0-E2C4A637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9C87-EE99-4B4C-BA5B-BB178861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Using </a:t>
            </a:r>
            <a:r>
              <a:rPr lang="en-GB" b="1" i="1" dirty="0" err="1"/>
              <a:t>ZonedDateTime</a:t>
            </a:r>
            <a:r>
              <a:rPr lang="en-GB" b="1" dirty="0"/>
              <a:t> API</a:t>
            </a:r>
          </a:p>
          <a:p>
            <a:pPr lvl="1"/>
            <a:r>
              <a:rPr lang="en-GB" i="0" dirty="0"/>
              <a:t>Used when we need to deal with time zone specific date and time. The </a:t>
            </a:r>
            <a:r>
              <a:rPr lang="en-GB" dirty="0" err="1"/>
              <a:t>ZoneId</a:t>
            </a:r>
            <a:r>
              <a:rPr lang="en-GB" i="0" dirty="0"/>
              <a:t> is an identifier used to represent different zones</a:t>
            </a:r>
          </a:p>
          <a:p>
            <a:pPr lvl="1"/>
            <a:r>
              <a:rPr lang="en-GB" i="0" dirty="0" err="1"/>
              <a:t>ZoneId</a:t>
            </a:r>
            <a:r>
              <a:rPr lang="en-GB" i="0" dirty="0"/>
              <a:t> </a:t>
            </a:r>
            <a:r>
              <a:rPr lang="en-GB" i="0" dirty="0" err="1"/>
              <a:t>zoneId</a:t>
            </a:r>
            <a:r>
              <a:rPr lang="en-GB" i="0" dirty="0"/>
              <a:t> = </a:t>
            </a:r>
            <a:r>
              <a:rPr lang="en-GB" i="0" dirty="0" err="1"/>
              <a:t>ZoneId.of</a:t>
            </a:r>
            <a:r>
              <a:rPr lang="en-GB" i="0" dirty="0"/>
              <a:t>("Europe/Paris"); for Paris</a:t>
            </a:r>
          </a:p>
          <a:p>
            <a:pPr lvl="1"/>
            <a:r>
              <a:rPr lang="en-GB" dirty="0"/>
              <a:t>Set&lt;String&gt; </a:t>
            </a:r>
            <a:r>
              <a:rPr lang="en-GB" dirty="0" err="1"/>
              <a:t>allZoneIds</a:t>
            </a:r>
            <a:r>
              <a:rPr lang="en-GB" dirty="0"/>
              <a:t> = </a:t>
            </a:r>
            <a:r>
              <a:rPr lang="en-GB" dirty="0" err="1"/>
              <a:t>ZoneId.getAvailableZoneIds</a:t>
            </a:r>
            <a:r>
              <a:rPr lang="en-GB" dirty="0"/>
              <a:t>(); all zones</a:t>
            </a:r>
          </a:p>
          <a:p>
            <a:pPr lvl="1"/>
            <a:r>
              <a:rPr lang="en-GB" dirty="0" err="1"/>
              <a:t>ZonedDateTime</a:t>
            </a:r>
            <a:r>
              <a:rPr lang="en-GB" dirty="0"/>
              <a:t> </a:t>
            </a:r>
            <a:r>
              <a:rPr lang="en-GB" dirty="0" err="1"/>
              <a:t>zonedDateTime</a:t>
            </a:r>
            <a:r>
              <a:rPr lang="en-GB" dirty="0"/>
              <a:t> = </a:t>
            </a:r>
            <a:r>
              <a:rPr lang="en-GB" dirty="0" err="1"/>
              <a:t>ZonedDateTime.of</a:t>
            </a:r>
            <a:r>
              <a:rPr lang="en-GB" dirty="0"/>
              <a:t>(</a:t>
            </a:r>
            <a:r>
              <a:rPr lang="en-GB" dirty="0" err="1"/>
              <a:t>localDateTime</a:t>
            </a:r>
            <a:r>
              <a:rPr lang="en-GB" dirty="0"/>
              <a:t>, </a:t>
            </a:r>
            <a:r>
              <a:rPr lang="en-GB" dirty="0" err="1"/>
              <a:t>zoneId</a:t>
            </a:r>
            <a:r>
              <a:rPr lang="en-GB" dirty="0"/>
              <a:t>);</a:t>
            </a:r>
          </a:p>
          <a:p>
            <a:pPr lvl="1"/>
            <a:r>
              <a:rPr lang="en-GB" dirty="0" err="1"/>
              <a:t>ZonedDateTime.parse</a:t>
            </a:r>
            <a:r>
              <a:rPr lang="en-GB" dirty="0"/>
              <a:t>("2015-05-03T10:15:30+01:00[Europe/Paris]");</a:t>
            </a:r>
            <a:br>
              <a:rPr lang="en-GB" dirty="0"/>
            </a:br>
            <a:br>
              <a:rPr lang="en-GB" dirty="0"/>
            </a:br>
            <a:endParaRPr lang="en-GB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7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826D-7C1A-384B-B849-C53FCC56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98FD-5CE2-074F-9DCB-B9BF5967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GregorianCalendar</a:t>
            </a:r>
            <a:r>
              <a:rPr lang="en-GB" dirty="0"/>
              <a:t> Class</a:t>
            </a:r>
            <a:endParaRPr lang="en-US" dirty="0"/>
          </a:p>
          <a:p>
            <a:pPr lvl="1"/>
            <a:r>
              <a:rPr lang="en-GB" i="0" dirty="0"/>
              <a:t> implementation of a Calendar class that implements the normal Gregorian calendar</a:t>
            </a:r>
          </a:p>
          <a:p>
            <a:pPr lvl="1"/>
            <a:r>
              <a:rPr lang="en-GB" b="1" i="0" dirty="0" err="1"/>
              <a:t>getInstance</a:t>
            </a:r>
            <a:r>
              <a:rPr lang="en-GB" b="1" i="0" dirty="0"/>
              <a:t>( )</a:t>
            </a:r>
            <a:r>
              <a:rPr lang="en-GB" i="0" dirty="0"/>
              <a:t> method of Calendar returns a </a:t>
            </a:r>
            <a:r>
              <a:rPr lang="en-GB" i="0" dirty="0" err="1"/>
              <a:t>GregorianCalendar</a:t>
            </a:r>
            <a:r>
              <a:rPr lang="en-GB" i="0" dirty="0"/>
              <a:t> initialized with the current date and time in the default locale and time zone</a:t>
            </a:r>
          </a:p>
          <a:p>
            <a:pPr lvl="1"/>
            <a:r>
              <a:rPr lang="en-GB" b="1" dirty="0" err="1"/>
              <a:t>GregorianCalendar</a:t>
            </a:r>
            <a:r>
              <a:rPr lang="en-GB" b="1" dirty="0"/>
              <a:t>(int year, int month, int date, int hour, int minute)</a:t>
            </a:r>
          </a:p>
          <a:p>
            <a:pPr lvl="1"/>
            <a:r>
              <a:rPr lang="en-GB" b="1" i="0" dirty="0"/>
              <a:t>void add(int field, int amount) or int get(int field)</a:t>
            </a:r>
          </a:p>
          <a:p>
            <a:pPr lvl="1"/>
            <a:r>
              <a:rPr lang="en-GB" b="1" dirty="0"/>
              <a:t>Date </a:t>
            </a:r>
            <a:r>
              <a:rPr lang="en-GB" b="1" dirty="0" err="1"/>
              <a:t>getGregorianChange</a:t>
            </a:r>
            <a:r>
              <a:rPr lang="en-GB" b="1" dirty="0"/>
              <a:t>()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42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9247-2B43-1641-9C87-A9C1ECEF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1A79-1597-5543-AE5C-7D19A5E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about Periods</a:t>
            </a:r>
          </a:p>
          <a:p>
            <a:pPr lvl="1"/>
            <a:r>
              <a:rPr lang="en-GB" dirty="0"/>
              <a:t>is widely used to modify values of given a date or to obtain the difference between two dates:</a:t>
            </a:r>
          </a:p>
          <a:p>
            <a:pPr lvl="2"/>
            <a:r>
              <a:rPr lang="en-GB" dirty="0" err="1"/>
              <a:t>LocalDate</a:t>
            </a:r>
            <a:r>
              <a:rPr lang="en-GB" dirty="0"/>
              <a:t> </a:t>
            </a:r>
            <a:r>
              <a:rPr lang="en-GB" dirty="0" err="1"/>
              <a:t>initialDate</a:t>
            </a:r>
            <a:r>
              <a:rPr lang="en-GB" dirty="0"/>
              <a:t> = </a:t>
            </a:r>
            <a:r>
              <a:rPr lang="en-GB" dirty="0" err="1"/>
              <a:t>LocalDate.parse</a:t>
            </a:r>
            <a:r>
              <a:rPr lang="en-GB" dirty="0"/>
              <a:t>("2007-05-10");</a:t>
            </a:r>
          </a:p>
          <a:p>
            <a:pPr lvl="2"/>
            <a:r>
              <a:rPr lang="en-GB" dirty="0"/>
              <a:t>Manipulated by Period like: </a:t>
            </a:r>
            <a:r>
              <a:rPr lang="en-GB" dirty="0" err="1"/>
              <a:t>LocalDate</a:t>
            </a:r>
            <a:r>
              <a:rPr lang="en-GB" dirty="0"/>
              <a:t> </a:t>
            </a:r>
            <a:r>
              <a:rPr lang="en-GB" dirty="0" err="1"/>
              <a:t>finalDate</a:t>
            </a:r>
            <a:r>
              <a:rPr lang="en-GB" dirty="0"/>
              <a:t> = </a:t>
            </a:r>
            <a:r>
              <a:rPr lang="en-GB" dirty="0" err="1"/>
              <a:t>initialDate.plus</a:t>
            </a:r>
            <a:r>
              <a:rPr lang="en-GB" dirty="0"/>
              <a:t>(</a:t>
            </a:r>
            <a:r>
              <a:rPr lang="en-GB" dirty="0" err="1"/>
              <a:t>Period.ofDays</a:t>
            </a:r>
            <a:r>
              <a:rPr lang="en-GB" dirty="0"/>
              <a:t>(5));</a:t>
            </a:r>
          </a:p>
          <a:p>
            <a:pPr lvl="2"/>
            <a:r>
              <a:rPr lang="en-GB" b="1" dirty="0"/>
              <a:t>int</a:t>
            </a:r>
            <a:r>
              <a:rPr lang="en-GB" dirty="0"/>
              <a:t> five = </a:t>
            </a:r>
            <a:r>
              <a:rPr lang="en-GB" dirty="0" err="1"/>
              <a:t>Period.between</a:t>
            </a:r>
            <a:r>
              <a:rPr lang="en-GB" dirty="0"/>
              <a:t>(</a:t>
            </a:r>
            <a:r>
              <a:rPr lang="en-GB" dirty="0" err="1"/>
              <a:t>initialDate</a:t>
            </a:r>
            <a:r>
              <a:rPr lang="en-GB" dirty="0"/>
              <a:t>, </a:t>
            </a:r>
            <a:r>
              <a:rPr lang="en-GB" dirty="0" err="1"/>
              <a:t>finalDate</a:t>
            </a:r>
            <a:r>
              <a:rPr lang="en-GB" dirty="0"/>
              <a:t>).</a:t>
            </a:r>
            <a:r>
              <a:rPr lang="en-GB" dirty="0" err="1"/>
              <a:t>getDays</a:t>
            </a:r>
            <a:r>
              <a:rPr lang="en-GB" dirty="0"/>
              <a:t>();</a:t>
            </a:r>
          </a:p>
          <a:p>
            <a:pPr lvl="2"/>
            <a:r>
              <a:rPr lang="en-GB" dirty="0"/>
              <a:t>Period period = </a:t>
            </a:r>
            <a:r>
              <a:rPr lang="en-GB" dirty="0" err="1"/>
              <a:t>Period.</a:t>
            </a:r>
            <a:r>
              <a:rPr lang="en-GB" i="1" dirty="0" err="1"/>
              <a:t>ofYears</a:t>
            </a:r>
            <a:r>
              <a:rPr lang="en-GB" dirty="0"/>
              <a:t>(-3000); is also valid – can accept negative number!</a:t>
            </a:r>
          </a:p>
          <a:p>
            <a:r>
              <a:rPr lang="en-GB" dirty="0"/>
              <a:t>More about Duration</a:t>
            </a:r>
          </a:p>
          <a:p>
            <a:pPr lvl="1"/>
            <a:r>
              <a:rPr lang="en-GB" i="0" dirty="0"/>
              <a:t>Similar to </a:t>
            </a:r>
            <a:r>
              <a:rPr lang="en-GB" dirty="0"/>
              <a:t>Period, </a:t>
            </a:r>
            <a:r>
              <a:rPr lang="en-GB" i="0" dirty="0"/>
              <a:t>the </a:t>
            </a:r>
            <a:r>
              <a:rPr lang="en-GB" dirty="0"/>
              <a:t>Duration class </a:t>
            </a:r>
            <a:r>
              <a:rPr lang="en-GB" i="0" dirty="0"/>
              <a:t>is use to deal with </a:t>
            </a:r>
            <a:r>
              <a:rPr lang="en-GB" dirty="0"/>
              <a:t>Time.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initialTime</a:t>
            </a:r>
            <a:r>
              <a:rPr lang="en-GB" i="0" dirty="0"/>
              <a:t> = </a:t>
            </a:r>
            <a:r>
              <a:rPr lang="en-GB" i="0" dirty="0" err="1"/>
              <a:t>LocalTime.of</a:t>
            </a:r>
            <a:r>
              <a:rPr lang="en-GB" i="0" dirty="0"/>
              <a:t>(6, 30, 0); </a:t>
            </a:r>
          </a:p>
          <a:p>
            <a:pPr lvl="1"/>
            <a:r>
              <a:rPr lang="en-GB" i="0" dirty="0" err="1"/>
              <a:t>LocalTime</a:t>
            </a:r>
            <a:r>
              <a:rPr lang="en-GB" i="0" dirty="0"/>
              <a:t> </a:t>
            </a:r>
            <a:r>
              <a:rPr lang="en-GB" i="0" dirty="0" err="1"/>
              <a:t>finalTime</a:t>
            </a:r>
            <a:r>
              <a:rPr lang="en-GB" i="0" dirty="0"/>
              <a:t> = </a:t>
            </a:r>
            <a:r>
              <a:rPr lang="en-GB" i="0" dirty="0" err="1"/>
              <a:t>initialTime.plus</a:t>
            </a:r>
            <a:r>
              <a:rPr lang="en-GB" i="0" dirty="0"/>
              <a:t>(</a:t>
            </a:r>
            <a:r>
              <a:rPr lang="en-GB" i="0" dirty="0" err="1"/>
              <a:t>Duration.ofSeconds</a:t>
            </a:r>
            <a:r>
              <a:rPr lang="en-GB" i="0" dirty="0"/>
              <a:t>(30));</a:t>
            </a:r>
          </a:p>
          <a:p>
            <a:pPr lvl="1"/>
            <a:r>
              <a:rPr lang="en-GB" b="1" dirty="0"/>
              <a:t>Long</a:t>
            </a:r>
            <a:r>
              <a:rPr lang="en-GB" dirty="0"/>
              <a:t> thirty = </a:t>
            </a:r>
            <a:r>
              <a:rPr lang="en-GB" dirty="0" err="1"/>
              <a:t>Duration.between</a:t>
            </a:r>
            <a:r>
              <a:rPr lang="en-GB" dirty="0"/>
              <a:t>(</a:t>
            </a:r>
            <a:r>
              <a:rPr lang="en-GB" dirty="0" err="1"/>
              <a:t>initialTime</a:t>
            </a:r>
            <a:r>
              <a:rPr lang="en-GB" dirty="0"/>
              <a:t>, </a:t>
            </a:r>
            <a:r>
              <a:rPr lang="en-GB" dirty="0" err="1"/>
              <a:t>finalTime</a:t>
            </a:r>
            <a:r>
              <a:rPr lang="en-GB" dirty="0"/>
              <a:t>).</a:t>
            </a:r>
            <a:r>
              <a:rPr lang="en-GB" dirty="0" err="1"/>
              <a:t>getSeconds</a:t>
            </a:r>
            <a:r>
              <a:rPr lang="en-GB" dirty="0"/>
              <a:t>();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1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9422-A71A-624D-8873-5D72BAFD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BASED API’s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C939C9-6625-2549-97F8-C44EE17A0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518728"/>
              </p:ext>
            </p:extLst>
          </p:nvPr>
        </p:nvGraphicFramePr>
        <p:xfrm>
          <a:off x="838200" y="1162050"/>
          <a:ext cx="10515596" cy="52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1106310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92139474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09344542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445307185"/>
                    </a:ext>
                  </a:extLst>
                </a:gridCol>
              </a:tblGrid>
              <a:tr h="912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call on </a:t>
                      </a:r>
                      <a:r>
                        <a:rPr lang="en-US" dirty="0" err="1"/>
                        <a:t>LocalDate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call on </a:t>
                      </a:r>
                      <a:r>
                        <a:rPr lang="en-US" dirty="0" err="1"/>
                        <a:t>LocalTime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call on </a:t>
                      </a:r>
                      <a:r>
                        <a:rPr lang="en-US" dirty="0" err="1"/>
                        <a:t>LocalDateTime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54755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plusYears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94651"/>
                  </a:ext>
                </a:extLst>
              </a:tr>
              <a:tr h="912216">
                <a:tc>
                  <a:txBody>
                    <a:bodyPr/>
                    <a:lstStyle/>
                    <a:p>
                      <a:r>
                        <a:rPr lang="en-US" dirty="0" err="1"/>
                        <a:t>plusMonths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minusMonths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20556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plusWeeks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059364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plusDays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33643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plusHours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249192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plusMinutes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minusMinutes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50612"/>
                  </a:ext>
                </a:extLst>
              </a:tr>
              <a:tr h="528506">
                <a:tc>
                  <a:txBody>
                    <a:bodyPr/>
                    <a:lstStyle/>
                    <a:p>
                      <a:r>
                        <a:rPr lang="en-US" dirty="0" err="1"/>
                        <a:t>plusSeconds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minusSeconds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1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781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1CF0-FE89-2947-9649-DA58922A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based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09D2-001E-3348-B7F6-B4516FBD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Compatibility with </a:t>
            </a:r>
            <a:r>
              <a:rPr lang="en-GB" b="1" i="1" dirty="0"/>
              <a:t>Date</a:t>
            </a:r>
            <a:r>
              <a:rPr lang="en-GB" b="1" dirty="0"/>
              <a:t> and </a:t>
            </a:r>
            <a:r>
              <a:rPr lang="en-GB" b="1" i="1" dirty="0"/>
              <a:t>Calendar</a:t>
            </a:r>
            <a:br>
              <a:rPr lang="en-GB" dirty="0"/>
            </a:br>
            <a:r>
              <a:rPr lang="en-GB" dirty="0"/>
              <a:t>- via using of </a:t>
            </a:r>
            <a:r>
              <a:rPr lang="en-GB" b="1" i="1" dirty="0" err="1"/>
              <a:t>toInstant</a:t>
            </a:r>
            <a:r>
              <a:rPr lang="en-GB" i="1" dirty="0"/>
              <a:t>()</a:t>
            </a:r>
            <a:r>
              <a:rPr lang="en-GB" dirty="0"/>
              <a:t> </a:t>
            </a:r>
          </a:p>
          <a:p>
            <a:pPr lvl="2"/>
            <a:r>
              <a:rPr lang="en-GB" dirty="0" err="1"/>
              <a:t>LocalDateTime.ofInstant</a:t>
            </a:r>
            <a:r>
              <a:rPr lang="en-GB" dirty="0"/>
              <a:t>(</a:t>
            </a:r>
            <a:r>
              <a:rPr lang="en-GB" dirty="0" err="1"/>
              <a:t>date.toInstant</a:t>
            </a:r>
            <a:r>
              <a:rPr lang="en-GB" dirty="0"/>
              <a:t>(), </a:t>
            </a:r>
            <a:r>
              <a:rPr lang="en-GB" dirty="0" err="1"/>
              <a:t>ZoneId.systemDefault</a:t>
            </a:r>
            <a:r>
              <a:rPr lang="en-GB" dirty="0"/>
              <a:t>());</a:t>
            </a:r>
          </a:p>
          <a:p>
            <a:pPr lvl="2"/>
            <a:r>
              <a:rPr lang="en-GB" dirty="0" err="1"/>
              <a:t>LocalDateTime.ofInstant</a:t>
            </a:r>
            <a:r>
              <a:rPr lang="en-GB" dirty="0"/>
              <a:t>(</a:t>
            </a:r>
            <a:r>
              <a:rPr lang="en-GB" dirty="0" err="1"/>
              <a:t>calendar.toInstant</a:t>
            </a:r>
            <a:r>
              <a:rPr lang="en-GB" dirty="0"/>
              <a:t>(), </a:t>
            </a:r>
            <a:r>
              <a:rPr lang="en-GB" dirty="0" err="1"/>
              <a:t>ZoneId.systemDefault</a:t>
            </a:r>
            <a:r>
              <a:rPr lang="en-GB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8431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40BB-CDB6-1044-804E-FEA25BA5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7AB57-E717-314D-9C94-F23F4196D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java-apis_demos_7</a:t>
            </a:r>
          </a:p>
        </p:txBody>
      </p:sp>
    </p:spTree>
    <p:extLst>
      <p:ext uri="{BB962C8B-B14F-4D97-AF65-F5344CB8AC3E}">
        <p14:creationId xmlns:p14="http://schemas.microsoft.com/office/powerpoint/2010/main" val="26418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06A3-C465-DD4F-ADC2-5FEE6033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6324-1F7B-3B40-91F0-5D90C11D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Strings are Immutable – means whenever change is made, a new String instance is created</a:t>
            </a:r>
          </a:p>
          <a:p>
            <a:r>
              <a:rPr lang="en-GB" dirty="0"/>
              <a:t>Strings are stored in String Pool. JVM does not perform check in String Pool if it is created using new operator. So == is false for like new String(“Java”) == new String(“Java”)</a:t>
            </a:r>
          </a:p>
          <a:p>
            <a:r>
              <a:rPr lang="en-GB" dirty="0"/>
              <a:t>public </a:t>
            </a:r>
            <a:r>
              <a:rPr lang="en-GB" dirty="0">
                <a:hlinkClick r:id="rId2" tooltip="class in java.lang"/>
              </a:rPr>
              <a:t>String</a:t>
            </a:r>
            <a:r>
              <a:rPr lang="en-GB" dirty="0"/>
              <a:t> substring(int </a:t>
            </a:r>
            <a:r>
              <a:rPr lang="en-GB" dirty="0" err="1"/>
              <a:t>beginIndex</a:t>
            </a:r>
            <a:r>
              <a:rPr lang="en-GB" dirty="0"/>
              <a:t>, int </a:t>
            </a:r>
            <a:r>
              <a:rPr lang="en-GB" dirty="0" err="1"/>
              <a:t>endIndex</a:t>
            </a:r>
            <a:r>
              <a:rPr lang="en-GB" dirty="0"/>
              <a:t>) where region starts from </a:t>
            </a:r>
            <a:r>
              <a:rPr lang="en-GB" b="1" dirty="0" err="1"/>
              <a:t>beginIndex</a:t>
            </a:r>
            <a:r>
              <a:rPr lang="en-GB" dirty="0"/>
              <a:t> but excludes </a:t>
            </a:r>
            <a:r>
              <a:rPr lang="en-GB" b="1" dirty="0" err="1"/>
              <a:t>endIndex</a:t>
            </a:r>
            <a:r>
              <a:rPr lang="en-GB" b="1" dirty="0"/>
              <a:t>: </a:t>
            </a:r>
            <a:r>
              <a:rPr lang="en-GB" dirty="0"/>
              <a:t>"</a:t>
            </a:r>
            <a:r>
              <a:rPr lang="en-GB" dirty="0" err="1"/>
              <a:t>hamburger".substring</a:t>
            </a:r>
            <a:r>
              <a:rPr lang="en-GB" dirty="0"/>
              <a:t>(4, 8) returns "urge”</a:t>
            </a:r>
          </a:p>
          <a:p>
            <a:r>
              <a:rPr lang="en-GB" dirty="0"/>
              <a:t>Play around and know tiny pieces about any most used method of String and StringBuilder API</a:t>
            </a:r>
          </a:p>
          <a:p>
            <a:r>
              <a:rPr lang="en-GB" dirty="0"/>
              <a:t>In StringBuilder the </a:t>
            </a:r>
            <a:r>
              <a:rPr lang="en-GB" dirty="0" err="1"/>
              <a:t>toString</a:t>
            </a:r>
            <a:r>
              <a:rPr lang="en-GB" dirty="0"/>
              <a:t>() methods return new String instance </a:t>
            </a:r>
          </a:p>
          <a:p>
            <a:r>
              <a:rPr lang="en-GB" dirty="0" err="1"/>
              <a:t>StringBuilder.equals</a:t>
            </a:r>
            <a:r>
              <a:rPr lang="en-GB" dirty="0"/>
              <a:t>() method does not override the equals , means default == is used </a:t>
            </a:r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6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5267-E6AE-7842-8FFD-02FB66D9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2B58-EB50-B848-93B5-5F89A656B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GB" dirty="0"/>
              <a:t>If you want to ignore case comparison of two strings consider using </a:t>
            </a:r>
            <a:r>
              <a:rPr lang="en-GB" dirty="0" err="1"/>
              <a:t>equalsIgnoreCase</a:t>
            </a:r>
            <a:r>
              <a:rPr lang="en-GB" dirty="0"/>
              <a:t>() method</a:t>
            </a:r>
          </a:p>
          <a:p>
            <a:r>
              <a:rPr lang="en-GB" dirty="0"/>
              <a:t> String and StringBuilder are </a:t>
            </a:r>
            <a:r>
              <a:rPr lang="en-GB" b="1" dirty="0"/>
              <a:t>final</a:t>
            </a:r>
            <a:r>
              <a:rPr lang="en-GB" dirty="0"/>
              <a:t>. They can not be extended</a:t>
            </a:r>
          </a:p>
          <a:p>
            <a:r>
              <a:rPr lang="en-GB" b="1" dirty="0"/>
              <a:t>equals()</a:t>
            </a:r>
            <a:r>
              <a:rPr lang="en-GB" dirty="0"/>
              <a:t> and </a:t>
            </a:r>
            <a:r>
              <a:rPr lang="en-GB" b="1" dirty="0" err="1"/>
              <a:t>hashCode</a:t>
            </a:r>
            <a:r>
              <a:rPr lang="en-GB" b="1" dirty="0"/>
              <a:t>()</a:t>
            </a:r>
            <a:r>
              <a:rPr lang="en-GB" dirty="0"/>
              <a:t> methods are overridden in String class but they are not overridden in StringBuilder classes</a:t>
            </a:r>
          </a:p>
          <a:p>
            <a:r>
              <a:rPr lang="en-GB" dirty="0"/>
              <a:t>Some tries with String:</a:t>
            </a:r>
          </a:p>
          <a:p>
            <a:endParaRPr lang="en-US" dirty="0"/>
          </a:p>
        </p:txBody>
      </p:sp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6619A7A-A050-B142-AE9D-0120589A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381500"/>
            <a:ext cx="9105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1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5192-46EF-C640-A998-8E8365C0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6B7-4FB5-5B42-A2DE-AE55E2716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53514"/>
            <a:ext cx="9601200" cy="3581400"/>
          </a:xfrm>
        </p:spPr>
        <p:txBody>
          <a:bodyPr>
            <a:normAutofit/>
          </a:bodyPr>
          <a:lstStyle/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String</a:t>
            </a:r>
          </a:p>
          <a:p>
            <a:r>
              <a:rPr lang="en-US" dirty="0"/>
              <a:t>StringBuilder</a:t>
            </a:r>
          </a:p>
          <a:p>
            <a:r>
              <a:rPr lang="en-US" dirty="0"/>
              <a:t>String vs. StringBuilder</a:t>
            </a:r>
          </a:p>
          <a:p>
            <a:r>
              <a:rPr lang="en-US" dirty="0"/>
              <a:t>Date based API’s</a:t>
            </a:r>
          </a:p>
          <a:p>
            <a:r>
              <a:rPr lang="en-US" dirty="0"/>
              <a:t>Facts about the quiz</a:t>
            </a:r>
          </a:p>
        </p:txBody>
      </p:sp>
    </p:spTree>
    <p:extLst>
      <p:ext uri="{BB962C8B-B14F-4D97-AF65-F5344CB8AC3E}">
        <p14:creationId xmlns:p14="http://schemas.microsoft.com/office/powerpoint/2010/main" val="1785338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C3BF-FCE9-AC42-AA8A-6C2A0813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63140-6913-144B-8DEF-8A2919631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 between == and equals()</a:t>
            </a:r>
          </a:p>
          <a:p>
            <a:pPr lvl="1"/>
            <a:r>
              <a:rPr lang="en-US" dirty="0"/>
              <a:t>== checks reference equality by memory allocation </a:t>
            </a:r>
          </a:p>
          <a:p>
            <a:pPr lvl="1"/>
            <a:r>
              <a:rPr lang="en-US" dirty="0"/>
              <a:t>equals() depends on the class implementation, by default checks equality by memory allocation. For String is by characters checks, where </a:t>
            </a:r>
            <a:r>
              <a:rPr lang="en-US" dirty="0" err="1"/>
              <a:t>StringBulder</a:t>
            </a:r>
            <a:r>
              <a:rPr lang="en-US" dirty="0"/>
              <a:t> does the default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2455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3AA-9FDC-DF4F-BBE5-E99AD0F8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C32E-6586-A947-AE29-8B826D4F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LocalDate</a:t>
            </a:r>
            <a:r>
              <a:rPr lang="en-US" dirty="0"/>
              <a:t>, </a:t>
            </a:r>
            <a:r>
              <a:rPr lang="en-US" dirty="0" err="1"/>
              <a:t>LocalDateTime</a:t>
            </a:r>
            <a:r>
              <a:rPr lang="en-US" dirty="0"/>
              <a:t> and </a:t>
            </a:r>
            <a:r>
              <a:rPr lang="en-US" dirty="0" err="1"/>
              <a:t>LocalTime</a:t>
            </a:r>
            <a:r>
              <a:rPr lang="en-US" dirty="0"/>
              <a:t> are </a:t>
            </a:r>
            <a:r>
              <a:rPr lang="en-US" b="1" dirty="0"/>
              <a:t>final</a:t>
            </a:r>
            <a:r>
              <a:rPr lang="en-US" dirty="0"/>
              <a:t> – they can not be extended</a:t>
            </a:r>
          </a:p>
          <a:p>
            <a:r>
              <a:rPr lang="en-GB" dirty="0" err="1"/>
              <a:t>LocalDate.parse</a:t>
            </a:r>
            <a:r>
              <a:rPr lang="en-GB" dirty="0"/>
              <a:t>(</a:t>
            </a:r>
            <a:r>
              <a:rPr lang="en-GB" dirty="0" err="1"/>
              <a:t>CharSequence</a:t>
            </a:r>
            <a:r>
              <a:rPr lang="en-GB" dirty="0"/>
              <a:t>) method accepts String in "9999-99-99" format only. Single digit month and day value are padded with 0 to convert it to 2 digits. </a:t>
            </a:r>
          </a:p>
          <a:p>
            <a:pPr lvl="3"/>
            <a:r>
              <a:rPr lang="en-GB" dirty="0"/>
              <a:t>So  </a:t>
            </a:r>
            <a:r>
              <a:rPr lang="en-GB" dirty="0" err="1">
                <a:solidFill>
                  <a:srgbClr val="FF0000"/>
                </a:solidFill>
              </a:rPr>
              <a:t>LocalDate</a:t>
            </a:r>
            <a:r>
              <a:rPr lang="en-GB" dirty="0">
                <a:solidFill>
                  <a:srgbClr val="FF0000"/>
                </a:solidFill>
              </a:rPr>
              <a:t> date = </a:t>
            </a:r>
            <a:r>
              <a:rPr lang="en-GB" dirty="0" err="1">
                <a:solidFill>
                  <a:srgbClr val="FF0000"/>
                </a:solidFill>
              </a:rPr>
              <a:t>LocalDate.parse</a:t>
            </a:r>
            <a:r>
              <a:rPr lang="en-GB" dirty="0">
                <a:solidFill>
                  <a:srgbClr val="FF0000"/>
                </a:solidFill>
              </a:rPr>
              <a:t>("2018-1-01"); is wrong!</a:t>
            </a:r>
            <a:endParaRPr lang="en-GB" i="0" dirty="0"/>
          </a:p>
          <a:p>
            <a:r>
              <a:rPr lang="en-GB" dirty="0"/>
              <a:t>Period period = </a:t>
            </a:r>
            <a:r>
              <a:rPr lang="en-GB" dirty="0" err="1"/>
              <a:t>Period.</a:t>
            </a:r>
            <a:r>
              <a:rPr lang="en-GB" i="1" dirty="0" err="1"/>
              <a:t>ofYears</a:t>
            </a:r>
            <a:r>
              <a:rPr lang="en-GB" dirty="0"/>
              <a:t>(-3000); is also valid – can accept negative number!</a:t>
            </a:r>
          </a:p>
          <a:p>
            <a:r>
              <a:rPr lang="en-GB" dirty="0"/>
              <a:t>For </a:t>
            </a:r>
            <a:r>
              <a:rPr lang="en-GB" dirty="0" err="1"/>
              <a:t>LocalTime</a:t>
            </a:r>
            <a:r>
              <a:rPr lang="en-GB" dirty="0"/>
              <a:t> or </a:t>
            </a:r>
            <a:r>
              <a:rPr lang="en-GB" dirty="0" err="1"/>
              <a:t>LocalDateTime</a:t>
            </a:r>
            <a:r>
              <a:rPr lang="en-GB" dirty="0"/>
              <a:t> </a:t>
            </a:r>
            <a:r>
              <a:rPr lang="en-GB" dirty="0" err="1"/>
              <a:t>getSeconds</a:t>
            </a:r>
            <a:r>
              <a:rPr lang="en-GB" dirty="0"/>
              <a:t>() and. </a:t>
            </a:r>
            <a:r>
              <a:rPr lang="en-GB" dirty="0" err="1"/>
              <a:t>getMinutes</a:t>
            </a:r>
            <a:r>
              <a:rPr lang="en-GB" dirty="0"/>
              <a:t>() methods are with range 0 – 59</a:t>
            </a:r>
          </a:p>
          <a:p>
            <a:r>
              <a:rPr lang="en-GB" dirty="0"/>
              <a:t>And many operations with java date based </a:t>
            </a:r>
            <a:r>
              <a:rPr lang="en-GB" dirty="0" err="1"/>
              <a:t>apis</a:t>
            </a:r>
            <a:endParaRPr lang="en-GB" dirty="0"/>
          </a:p>
          <a:p>
            <a:r>
              <a:rPr lang="en-GB" dirty="0"/>
              <a:t>Any others? 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0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2B14-5B07-944D-A243-A76A8815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662FF-142D-2C4B-A46B-181D4FD64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LocalDate</a:t>
            </a:r>
            <a:r>
              <a:rPr lang="en-GB" dirty="0"/>
              <a:t> does not contain time fields and </a:t>
            </a:r>
            <a:r>
              <a:rPr lang="en-GB" dirty="0" err="1"/>
              <a:t>LocalTime</a:t>
            </a:r>
            <a:r>
              <a:rPr lang="en-GB" dirty="0"/>
              <a:t> does not contain date fields </a:t>
            </a:r>
          </a:p>
          <a:p>
            <a:r>
              <a:rPr lang="en-GB" dirty="0"/>
              <a:t>For </a:t>
            </a:r>
            <a:r>
              <a:rPr lang="en-GB" dirty="0" err="1"/>
              <a:t>LocalTime</a:t>
            </a:r>
            <a:r>
              <a:rPr lang="en-GB" dirty="0"/>
              <a:t> or </a:t>
            </a:r>
            <a:r>
              <a:rPr lang="en-GB" dirty="0" err="1"/>
              <a:t>LocalDateTime</a:t>
            </a:r>
            <a:r>
              <a:rPr lang="en-GB" dirty="0"/>
              <a:t> </a:t>
            </a:r>
            <a:r>
              <a:rPr lang="en-GB" dirty="0" err="1"/>
              <a:t>getSeconds</a:t>
            </a:r>
            <a:r>
              <a:rPr lang="en-GB" dirty="0"/>
              <a:t>() and. </a:t>
            </a:r>
            <a:r>
              <a:rPr lang="en-GB" dirty="0" err="1"/>
              <a:t>getMinutes</a:t>
            </a:r>
            <a:r>
              <a:rPr lang="en-GB" dirty="0"/>
              <a:t>() methods are with range 0 – 59</a:t>
            </a:r>
          </a:p>
          <a:p>
            <a:r>
              <a:rPr lang="en-GB" dirty="0"/>
              <a:t>And many operations with java date based </a:t>
            </a:r>
            <a:r>
              <a:rPr lang="en-GB" dirty="0" err="1"/>
              <a:t>apis</a:t>
            </a:r>
            <a:endParaRPr lang="en-GB" dirty="0"/>
          </a:p>
          <a:p>
            <a:r>
              <a:rPr lang="en-GB" dirty="0"/>
              <a:t>Any others?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95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7FF6-DCB6-204C-8C62-3489E66E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193B8-A70A-754F-9662-F1E11490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811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0382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48000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4FB4-B4C7-3F41-894E-1E27934C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67435-0F9B-574E-895F-CCA97772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92" y="1272881"/>
            <a:ext cx="9601200" cy="4063314"/>
          </a:xfrm>
        </p:spPr>
        <p:txBody>
          <a:bodyPr/>
          <a:lstStyle/>
          <a:p>
            <a:r>
              <a:rPr lang="en-GB" dirty="0"/>
              <a:t>Object backed internally by a char array</a:t>
            </a:r>
          </a:p>
          <a:p>
            <a:r>
              <a:rPr lang="en-GB" dirty="0"/>
              <a:t>Immutable – means whenever change is made, a new String instance is created</a:t>
            </a:r>
          </a:p>
          <a:p>
            <a:r>
              <a:rPr lang="en-GB" dirty="0"/>
              <a:t>Syntax</a:t>
            </a:r>
          </a:p>
          <a:p>
            <a:pPr marL="0" indent="0" fontAlgn="base">
              <a:buNone/>
            </a:pPr>
            <a:r>
              <a:rPr lang="en-GB" dirty="0"/>
              <a:t>	 &lt;</a:t>
            </a:r>
            <a:r>
              <a:rPr lang="en-GB" dirty="0" err="1"/>
              <a:t>String_Type</a:t>
            </a:r>
            <a:r>
              <a:rPr lang="en-GB" dirty="0"/>
              <a:t>&gt; &lt;</a:t>
            </a:r>
            <a:r>
              <a:rPr lang="en-GB" dirty="0" err="1"/>
              <a:t>string_variable</a:t>
            </a:r>
            <a:r>
              <a:rPr lang="en-GB" dirty="0"/>
              <a:t>&gt; = “&lt;</a:t>
            </a:r>
            <a:r>
              <a:rPr lang="en-GB" dirty="0" err="1"/>
              <a:t>sequence_of_string</a:t>
            </a:r>
            <a:r>
              <a:rPr lang="en-GB" dirty="0"/>
              <a:t>&gt;”;</a:t>
            </a:r>
          </a:p>
          <a:p>
            <a:pPr marL="0" indent="0" fontAlgn="base">
              <a:buNone/>
            </a:pPr>
            <a:r>
              <a:rPr lang="en-GB" dirty="0"/>
              <a:t>	String name = “Peter”;</a:t>
            </a:r>
          </a:p>
          <a:p>
            <a:r>
              <a:rPr lang="en-GB" dirty="0"/>
              <a:t>How it looks in the memory an instance of a String: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29D75F-5167-044F-8CCC-85C1A32CB983}"/>
                  </a:ext>
                </a:extLst>
              </p14:cNvPr>
              <p14:cNvContentPartPr/>
              <p14:nvPr/>
            </p14:nvContentPartPr>
            <p14:xfrm>
              <a:off x="4002652" y="4743579"/>
              <a:ext cx="2818612" cy="51731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29D75F-5167-044F-8CCC-85C1A32CB9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3653" y="4734939"/>
                <a:ext cx="2836251" cy="534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E0946C-DF14-C147-9DA8-6FB09B6D015A}"/>
                  </a:ext>
                </a:extLst>
              </p14:cNvPr>
              <p14:cNvContentPartPr/>
              <p14:nvPr/>
            </p14:nvContentPartPr>
            <p14:xfrm>
              <a:off x="3305332" y="5642859"/>
              <a:ext cx="1067760" cy="57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E0946C-DF14-C147-9DA8-6FB09B6D01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6332" y="5633859"/>
                <a:ext cx="10854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FD1CFC-511A-B240-A993-FC732AB72BA5}"/>
                  </a:ext>
                </a:extLst>
              </p14:cNvPr>
              <p14:cNvContentPartPr/>
              <p14:nvPr/>
            </p14:nvContentPartPr>
            <p14:xfrm>
              <a:off x="5910292" y="5630979"/>
              <a:ext cx="1292760" cy="597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FD1CFC-511A-B240-A993-FC732AB72B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1652" y="5621979"/>
                <a:ext cx="131040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8D1176-AC69-6046-993A-8E804DEE32C6}"/>
                  </a:ext>
                </a:extLst>
              </p14:cNvPr>
              <p14:cNvContentPartPr/>
              <p14:nvPr/>
            </p14:nvContentPartPr>
            <p14:xfrm>
              <a:off x="4113172" y="5202219"/>
              <a:ext cx="597240" cy="51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8D1176-AC69-6046-993A-8E804DEE3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4532" y="5193219"/>
                <a:ext cx="6148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75CBE5-7100-0746-8D98-131AE0FD1929}"/>
                  </a:ext>
                </a:extLst>
              </p14:cNvPr>
              <p14:cNvContentPartPr/>
              <p14:nvPr/>
            </p14:nvContentPartPr>
            <p14:xfrm>
              <a:off x="5635612" y="5255499"/>
              <a:ext cx="603360" cy="31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75CBE5-7100-0746-8D98-131AE0FD19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6972" y="5246859"/>
                <a:ext cx="6210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83EB50-E661-ED47-9B51-74E436E4F5FA}"/>
                  </a:ext>
                </a:extLst>
              </p14:cNvPr>
              <p14:cNvContentPartPr/>
              <p14:nvPr/>
            </p14:nvContentPartPr>
            <p14:xfrm>
              <a:off x="4269772" y="5603259"/>
              <a:ext cx="86400" cy="9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83EB50-E661-ED47-9B51-74E436E4F5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0772" y="5594259"/>
                <a:ext cx="104040" cy="113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AADA54-B739-0845-A780-1E4689DB532C}"/>
              </a:ext>
            </a:extLst>
          </p:cNvPr>
          <p:cNvSpPr txBox="1"/>
          <p:nvPr/>
        </p:nvSpPr>
        <p:spPr>
          <a:xfrm>
            <a:off x="4113172" y="4875537"/>
            <a:ext cx="23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name = “Peter”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29EAA-590C-804D-8104-C99307FC04A9}"/>
              </a:ext>
            </a:extLst>
          </p:cNvPr>
          <p:cNvSpPr txBox="1"/>
          <p:nvPr/>
        </p:nvSpPr>
        <p:spPr>
          <a:xfrm>
            <a:off x="3509319" y="5719539"/>
            <a:ext cx="8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“Peter”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C4112-B694-714B-B673-D524CDD7E318}"/>
              </a:ext>
            </a:extLst>
          </p:cNvPr>
          <p:cNvSpPr txBox="1"/>
          <p:nvPr/>
        </p:nvSpPr>
        <p:spPr>
          <a:xfrm>
            <a:off x="6096000" y="5699019"/>
            <a:ext cx="8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“Peter”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0C1DF-1E08-204A-8216-B89ECB6A5371}"/>
              </a:ext>
            </a:extLst>
          </p:cNvPr>
          <p:cNvSpPr txBox="1"/>
          <p:nvPr/>
        </p:nvSpPr>
        <p:spPr>
          <a:xfrm>
            <a:off x="7376984" y="58674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String pool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9B4F7-6CDA-9E41-BA8E-5DA608F1919B}"/>
              </a:ext>
            </a:extLst>
          </p:cNvPr>
          <p:cNvSpPr txBox="1"/>
          <p:nvPr/>
        </p:nvSpPr>
        <p:spPr>
          <a:xfrm>
            <a:off x="3509319" y="6145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 area</a:t>
            </a:r>
          </a:p>
        </p:txBody>
      </p:sp>
    </p:spTree>
    <p:extLst>
      <p:ext uri="{BB962C8B-B14F-4D97-AF65-F5344CB8AC3E}">
        <p14:creationId xmlns:p14="http://schemas.microsoft.com/office/powerpoint/2010/main" val="178186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84F-DA57-7041-A3BE-7ED87C09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7F95-C4F8-5F43-A3AF-882AF440F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350490"/>
            <a:ext cx="9601200" cy="4758210"/>
          </a:xfrm>
        </p:spPr>
        <p:txBody>
          <a:bodyPr>
            <a:normAutofit/>
          </a:bodyPr>
          <a:lstStyle/>
          <a:p>
            <a:r>
              <a:rPr lang="en-US" dirty="0"/>
              <a:t>The characters array could be called via </a:t>
            </a:r>
            <a:r>
              <a:rPr lang="en-GB" dirty="0" err="1"/>
              <a:t>toCharArray</a:t>
            </a:r>
            <a:r>
              <a:rPr lang="en-GB" dirty="0"/>
              <a:t>()</a:t>
            </a:r>
          </a:p>
          <a:p>
            <a:r>
              <a:rPr lang="en-GB" dirty="0"/>
              <a:t>Strings are stored in String Pool. JVM does not perform check in String Pool if it is created using new operator</a:t>
            </a:r>
          </a:p>
          <a:p>
            <a:pPr marL="0" indent="0" fontAlgn="base">
              <a:buNone/>
            </a:pPr>
            <a:r>
              <a:rPr lang="en-GB" b="1" dirty="0"/>
              <a:t>	</a:t>
            </a:r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equals() method is overridden in String class to compare string by its character value.</a:t>
            </a:r>
          </a:p>
          <a:p>
            <a:endParaRPr lang="en-US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EF2AB55-42AF-6145-8DAA-87A0D93E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66" y="2777095"/>
            <a:ext cx="5245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AF97-7EDC-C64E-A0B1-6FFCC80E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32CD-D6DE-0E4E-B0BD-BFF3B798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Backslash escape character (\)</a:t>
            </a:r>
            <a:r>
              <a:rPr lang="en-GB" dirty="0"/>
              <a:t> - turns special characters into string characters:</a:t>
            </a:r>
          </a:p>
          <a:p>
            <a:pPr lvl="1"/>
            <a:r>
              <a:rPr lang="en-US" dirty="0"/>
              <a:t>String name = “O\’Rally” // the value is “</a:t>
            </a:r>
            <a:r>
              <a:rPr lang="en-US" dirty="0" err="1"/>
              <a:t>O’Rally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String API:</a:t>
            </a:r>
          </a:p>
          <a:p>
            <a:pPr lvl="1"/>
            <a:r>
              <a:rPr lang="en-GB" dirty="0"/>
              <a:t>char </a:t>
            </a:r>
            <a:r>
              <a:rPr lang="en-GB" dirty="0" err="1"/>
              <a:t>charAt</a:t>
            </a:r>
            <a:r>
              <a:rPr lang="en-GB" dirty="0"/>
              <a:t>(int index);</a:t>
            </a:r>
          </a:p>
          <a:p>
            <a:pPr lvl="1"/>
            <a:r>
              <a:rPr lang="en-GB" dirty="0"/>
              <a:t>int </a:t>
            </a:r>
            <a:r>
              <a:rPr lang="en-GB" dirty="0" err="1"/>
              <a:t>compareTo</a:t>
            </a:r>
            <a:r>
              <a:rPr lang="en-GB" dirty="0"/>
              <a:t>(Object o);</a:t>
            </a:r>
          </a:p>
          <a:p>
            <a:pPr lvl="1"/>
            <a:r>
              <a:rPr lang="en-GB" dirty="0" err="1"/>
              <a:t>boolean</a:t>
            </a:r>
            <a:r>
              <a:rPr lang="en-GB" dirty="0"/>
              <a:t> </a:t>
            </a:r>
            <a:r>
              <a:rPr lang="en-GB" dirty="0" err="1"/>
              <a:t>endsWith</a:t>
            </a:r>
            <a:r>
              <a:rPr lang="en-GB" dirty="0"/>
              <a:t>(String suffix); </a:t>
            </a:r>
            <a:endParaRPr lang="en-US" dirty="0"/>
          </a:p>
          <a:p>
            <a:pPr lvl="1"/>
            <a:r>
              <a:rPr lang="en-US" dirty="0"/>
              <a:t>int </a:t>
            </a:r>
            <a:r>
              <a:rPr lang="en-US" dirty="0" err="1"/>
              <a:t>indexOf</a:t>
            </a:r>
            <a:r>
              <a:rPr lang="en-US" dirty="0"/>
              <a:t>(int character);</a:t>
            </a:r>
          </a:p>
          <a:p>
            <a:pPr lvl="1"/>
            <a:r>
              <a:rPr lang="en-US" dirty="0"/>
              <a:t>and many many more 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7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3928-DF54-4C48-BAA1-1ED0D38A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9628-2B5C-0C49-B13F-D948E4724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889000"/>
            <a:ext cx="10769600" cy="5461000"/>
          </a:xfrm>
        </p:spPr>
        <p:txBody>
          <a:bodyPr>
            <a:normAutofit fontScale="92500" lnSpcReduction="10000"/>
          </a:bodyPr>
          <a:lstStyle/>
          <a:p>
            <a:r>
              <a:rPr lang="en-GB" b="1" i="1" dirty="0"/>
              <a:t>length() – return number of characters </a:t>
            </a:r>
          </a:p>
          <a:p>
            <a:pPr marL="0" indent="0">
              <a:buNone/>
            </a:pPr>
            <a:r>
              <a:rPr lang="en-GB" dirty="0"/>
              <a:t>	String string = ”hey";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System.</a:t>
            </a:r>
            <a:r>
              <a:rPr lang="en-GB" sz="2800" dirty="0" err="1"/>
              <a:t>out</a:t>
            </a:r>
            <a:r>
              <a:rPr lang="en-GB" dirty="0" err="1"/>
              <a:t>.println</a:t>
            </a:r>
            <a:r>
              <a:rPr lang="en-GB" dirty="0"/>
              <a:t>(</a:t>
            </a:r>
            <a:r>
              <a:rPr lang="en-GB" dirty="0" err="1"/>
              <a:t>string.length</a:t>
            </a:r>
            <a:r>
              <a:rPr lang="en-GB" dirty="0"/>
              <a:t>()); // 3</a:t>
            </a:r>
          </a:p>
          <a:p>
            <a:pPr lvl="1"/>
            <a:endParaRPr lang="en-GB" dirty="0"/>
          </a:p>
          <a:p>
            <a:r>
              <a:rPr lang="en-GB" b="1" i="1" dirty="0" err="1"/>
              <a:t>charAt</a:t>
            </a:r>
            <a:r>
              <a:rPr lang="en-GB" b="1" i="1" dirty="0"/>
              <a:t>() – return the character at specified index</a:t>
            </a:r>
          </a:p>
          <a:p>
            <a:pPr marL="0" indent="0">
              <a:buNone/>
            </a:pPr>
            <a:r>
              <a:rPr lang="en-GB" b="1" i="1" dirty="0"/>
              <a:t>	</a:t>
            </a:r>
            <a:r>
              <a:rPr lang="en-GB" dirty="0"/>
              <a:t>String string = ”hey";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System.</a:t>
            </a:r>
            <a:r>
              <a:rPr lang="en-GB" sz="2800" dirty="0" err="1"/>
              <a:t>out</a:t>
            </a:r>
            <a:r>
              <a:rPr lang="en-GB" dirty="0" err="1"/>
              <a:t>.println</a:t>
            </a:r>
            <a:r>
              <a:rPr lang="en-GB" dirty="0"/>
              <a:t>(</a:t>
            </a:r>
            <a:r>
              <a:rPr lang="en-GB" dirty="0" err="1"/>
              <a:t>string.charAt</a:t>
            </a:r>
            <a:r>
              <a:rPr lang="en-GB" dirty="0"/>
              <a:t>(0)); // h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System.</a:t>
            </a:r>
            <a:r>
              <a:rPr lang="en-GB" sz="2800" dirty="0" err="1"/>
              <a:t>out</a:t>
            </a:r>
            <a:r>
              <a:rPr lang="en-GB" dirty="0" err="1"/>
              <a:t>.println</a:t>
            </a:r>
            <a:r>
              <a:rPr lang="en-GB" dirty="0"/>
              <a:t>(</a:t>
            </a:r>
            <a:r>
              <a:rPr lang="en-GB" dirty="0" err="1"/>
              <a:t>string.charAt</a:t>
            </a:r>
            <a:r>
              <a:rPr lang="en-GB" dirty="0"/>
              <a:t>(3)); // throws exception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 err="1"/>
              <a:t>indexOf</a:t>
            </a:r>
            <a:r>
              <a:rPr lang="en-US" b="1" i="1" dirty="0"/>
              <a:t>() – find and return the first index that matches desired value </a:t>
            </a:r>
          </a:p>
          <a:p>
            <a:pPr lvl="1"/>
            <a:r>
              <a:rPr lang="en-GB" dirty="0"/>
              <a:t>int </a:t>
            </a:r>
            <a:r>
              <a:rPr lang="en-GB" dirty="0" err="1"/>
              <a:t>indexOf</a:t>
            </a:r>
            <a:r>
              <a:rPr lang="en-GB" dirty="0"/>
              <a:t>(char </a:t>
            </a:r>
            <a:r>
              <a:rPr lang="en-GB" dirty="0" err="1"/>
              <a:t>ch</a:t>
            </a:r>
            <a:r>
              <a:rPr lang="en-GB" dirty="0"/>
              <a:t>) 		              </a:t>
            </a:r>
            <a:r>
              <a:rPr lang="en-GB" dirty="0" err="1"/>
              <a:t>string.indexOf</a:t>
            </a:r>
            <a:r>
              <a:rPr lang="en-GB" dirty="0"/>
              <a:t>(‘h’)); 	-&gt;  0</a:t>
            </a:r>
            <a:br>
              <a:rPr lang="en-GB" dirty="0"/>
            </a:br>
            <a:r>
              <a:rPr lang="en-GB" dirty="0"/>
              <a:t>int </a:t>
            </a:r>
            <a:r>
              <a:rPr lang="en-GB" dirty="0" err="1"/>
              <a:t>indexOf</a:t>
            </a:r>
            <a:r>
              <a:rPr lang="en-GB" dirty="0"/>
              <a:t>(char </a:t>
            </a:r>
            <a:r>
              <a:rPr lang="en-GB" dirty="0" err="1"/>
              <a:t>ch</a:t>
            </a:r>
            <a:r>
              <a:rPr lang="en-GB" dirty="0"/>
              <a:t>, index </a:t>
            </a:r>
            <a:r>
              <a:rPr lang="en-GB" dirty="0" err="1"/>
              <a:t>fromIndex</a:t>
            </a:r>
            <a:r>
              <a:rPr lang="en-GB" dirty="0"/>
              <a:t>)             </a:t>
            </a:r>
            <a:r>
              <a:rPr lang="en-GB" dirty="0" err="1"/>
              <a:t>string.indexOf</a:t>
            </a:r>
            <a:r>
              <a:rPr lang="en-GB" dirty="0"/>
              <a:t>(“e”, 1)); 	-&gt;  1</a:t>
            </a:r>
          </a:p>
          <a:p>
            <a:pPr marL="457200" lvl="1" indent="0">
              <a:buNone/>
            </a:pPr>
            <a:r>
              <a:rPr lang="en-GB" dirty="0"/>
              <a:t>   int </a:t>
            </a:r>
            <a:r>
              <a:rPr lang="en-GB" dirty="0" err="1"/>
              <a:t>indexOf</a:t>
            </a:r>
            <a:r>
              <a:rPr lang="en-GB" dirty="0"/>
              <a:t>(String str)			 </a:t>
            </a:r>
            <a:r>
              <a:rPr lang="en-GB" dirty="0" err="1"/>
              <a:t>string.indexOf</a:t>
            </a:r>
            <a:r>
              <a:rPr lang="en-GB" dirty="0"/>
              <a:t>(“</a:t>
            </a:r>
            <a:r>
              <a:rPr lang="en-GB" dirty="0" err="1"/>
              <a:t>ey</a:t>
            </a:r>
            <a:r>
              <a:rPr lang="en-GB" dirty="0"/>
              <a:t>”)); 	-&gt;  1</a:t>
            </a:r>
            <a:br>
              <a:rPr lang="en-GB" dirty="0"/>
            </a:br>
            <a:r>
              <a:rPr lang="en-GB" dirty="0"/>
              <a:t>   int </a:t>
            </a:r>
            <a:r>
              <a:rPr lang="en-GB" dirty="0" err="1"/>
              <a:t>indexOf</a:t>
            </a:r>
            <a:r>
              <a:rPr lang="en-GB" dirty="0"/>
              <a:t>(String str, index </a:t>
            </a:r>
            <a:r>
              <a:rPr lang="en-GB" dirty="0" err="1"/>
              <a:t>fromIndex</a:t>
            </a:r>
            <a:r>
              <a:rPr lang="en-GB" dirty="0"/>
              <a:t>)           </a:t>
            </a:r>
            <a:r>
              <a:rPr lang="en-GB" dirty="0" err="1"/>
              <a:t>string.indexOf</a:t>
            </a:r>
            <a:r>
              <a:rPr lang="en-GB" dirty="0"/>
              <a:t>(“k”, 5)       -&gt; -1</a:t>
            </a:r>
          </a:p>
          <a:p>
            <a:pPr marL="457200" lvl="1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3613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7106-B5BD-D743-80FB-C14425BA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D5F1-72D7-F547-B1DC-41ED6AC3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substring() – returns parts of a string starting from </a:t>
            </a:r>
            <a:r>
              <a:rPr lang="en-GB" b="1" i="1" dirty="0" err="1"/>
              <a:t>beginIndex</a:t>
            </a:r>
            <a:r>
              <a:rPr lang="en-GB" b="1" i="1" dirty="0"/>
              <a:t> inclusive and with optional </a:t>
            </a:r>
            <a:r>
              <a:rPr lang="en-GB" b="1" i="1" dirty="0" err="1"/>
              <a:t>endIndex</a:t>
            </a:r>
            <a:r>
              <a:rPr lang="en-GB" b="1" i="1" dirty="0"/>
              <a:t> exclusive </a:t>
            </a:r>
            <a:endParaRPr lang="en-US" b="1" i="1" dirty="0"/>
          </a:p>
          <a:p>
            <a:pPr lvl="1"/>
            <a:r>
              <a:rPr lang="en-GB" dirty="0"/>
              <a:t>int substring(int </a:t>
            </a:r>
            <a:r>
              <a:rPr lang="en-GB" dirty="0" err="1"/>
              <a:t>beginIndex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int substring(int </a:t>
            </a:r>
            <a:r>
              <a:rPr lang="en-GB" dirty="0" err="1"/>
              <a:t>beginIndex</a:t>
            </a:r>
            <a:r>
              <a:rPr lang="en-GB" dirty="0"/>
              <a:t>, int </a:t>
            </a:r>
            <a:r>
              <a:rPr lang="en-GB" dirty="0" err="1"/>
              <a:t>endIndex</a:t>
            </a:r>
            <a:r>
              <a:rPr lang="en-GB" dirty="0"/>
              <a:t>)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87AADC5-5F58-3A49-A2B7-11F04C64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01950"/>
            <a:ext cx="9637464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5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6795-4B78-6B41-887B-6E995561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290C-A757-E940-82C2-F4C7F824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/>
              <a:t>equals() </a:t>
            </a:r>
            <a:r>
              <a:rPr lang="en-GB" b="1" dirty="0"/>
              <a:t>and </a:t>
            </a:r>
            <a:r>
              <a:rPr lang="en-GB" b="1" i="1" dirty="0" err="1"/>
              <a:t>equalsIgnoreCase</a:t>
            </a:r>
            <a:r>
              <a:rPr lang="en-GB" b="1" i="1" dirty="0"/>
              <a:t>()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i="1" dirty="0" err="1"/>
              <a:t>startsWith</a:t>
            </a:r>
            <a:r>
              <a:rPr lang="en-GB" b="1" i="1" dirty="0"/>
              <a:t>(String v) and </a:t>
            </a:r>
            <a:r>
              <a:rPr lang="en-GB" b="1" i="1" dirty="0" err="1"/>
              <a:t>endsWith</a:t>
            </a:r>
            <a:r>
              <a:rPr lang="en-GB" b="1" i="1" dirty="0"/>
              <a:t>(String v) – looks weather provided v </a:t>
            </a:r>
            <a:r>
              <a:rPr lang="en-GB" b="1" i="1" dirty="0" err="1"/>
              <a:t>args</a:t>
            </a:r>
            <a:r>
              <a:rPr lang="en-GB" b="1" i="1" dirty="0"/>
              <a:t> matches part of a string. Returns true if matches, false </a:t>
            </a:r>
            <a:r>
              <a:rPr lang="en-GB" b="1" i="1" dirty="0" err="1"/>
              <a:t>othwrwise</a:t>
            </a: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endParaRPr lang="en-GB" b="1" i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BADAA-06C9-6F40-9311-04712682F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900"/>
            <a:ext cx="8354060" cy="9779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5F0EB2-C44E-0440-88CB-44E39AAA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9" y="4273550"/>
            <a:ext cx="6072769" cy="14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5084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2337</Words>
  <Application>Microsoft Macintosh PowerPoint</Application>
  <PresentationFormat>Widescreen</PresentationFormat>
  <Paragraphs>297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Bg_NewHoriozons_Template</vt:lpstr>
      <vt:lpstr>PowerPoint Presentation</vt:lpstr>
      <vt:lpstr>String, StringBuilder and Date based API’s</vt:lpstr>
      <vt:lpstr>Content</vt:lpstr>
      <vt:lpstr>String</vt:lpstr>
      <vt:lpstr>String</vt:lpstr>
      <vt:lpstr>String </vt:lpstr>
      <vt:lpstr>String</vt:lpstr>
      <vt:lpstr>String</vt:lpstr>
      <vt:lpstr>String</vt:lpstr>
      <vt:lpstr>String</vt:lpstr>
      <vt:lpstr>String</vt:lpstr>
      <vt:lpstr>StringBuilder</vt:lpstr>
      <vt:lpstr>StringBuilder</vt:lpstr>
      <vt:lpstr>String vs StringBuilder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Date BASED API’s</vt:lpstr>
      <vt:lpstr>Data based API’s</vt:lpstr>
      <vt:lpstr>Demos </vt:lpstr>
      <vt:lpstr>Facts about the quiz!</vt:lpstr>
      <vt:lpstr>Facts about the quiz!</vt:lpstr>
      <vt:lpstr>Facts about the quiz!</vt:lpstr>
      <vt:lpstr>Facts about the quiz!</vt:lpstr>
      <vt:lpstr>Facts about the quiz!</vt:lpstr>
      <vt:lpstr>Exercises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subject/>
  <dc:creator>Elizabet Dobreva (New Horizons)</dc:creator>
  <cp:keywords/>
  <dc:description/>
  <cp:lastModifiedBy>Simeon Angelov</cp:lastModifiedBy>
  <cp:revision>81</cp:revision>
  <dcterms:created xsi:type="dcterms:W3CDTF">2018-02-13T14:06:57Z</dcterms:created>
  <dcterms:modified xsi:type="dcterms:W3CDTF">2021-02-06T05:47:12Z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